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613" r:id="rId3"/>
    <p:sldId id="576" r:id="rId4"/>
    <p:sldId id="608" r:id="rId5"/>
    <p:sldId id="609" r:id="rId6"/>
    <p:sldId id="610" r:id="rId7"/>
    <p:sldId id="612" r:id="rId8"/>
    <p:sldId id="614" r:id="rId9"/>
    <p:sldId id="615" r:id="rId10"/>
    <p:sldId id="611" r:id="rId11"/>
    <p:sldId id="556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03864"/>
    <a:srgbClr val="E9EBF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68D230F3-CF80-4859-8CE7-A43EE81993B5}" styleName="Light Style 1 - Acc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C083E6E3-FA7D-4D7B-A595-EF9225AFEA82}" styleName="Light Style 1 - Acc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8799B23B-EC83-4686-B30A-512413B5E67A}" styleName="Light Style 3 - Acc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91EBBBCC-DAD2-459C-BE2E-F6DE35CF9A28}" styleName="Dark Style 2 - Accent 3/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0505E3EF-67EA-436B-97B2-0124C06EBD24}" styleName="Medium Style 4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>
        <p:scale>
          <a:sx n="130" d="100"/>
          <a:sy n="130" d="100"/>
        </p:scale>
        <p:origin x="60" y="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565080" y="6406861"/>
            <a:ext cx="467591" cy="365125"/>
          </a:xfrm>
          <a:prstGeom prst="rect">
            <a:avLst/>
          </a:prstGeom>
        </p:spPr>
        <p:txBody>
          <a:bodyPr/>
          <a:lstStyle>
            <a:lvl1pPr>
              <a:defRPr sz="1200">
                <a:latin typeface="OCR A Extended" panose="02010509020102010303" pitchFamily="50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2F592E-BA4B-4218-8A8C-683F616A8CF2}" type="slidenum">
              <a:rPr kumimoji="0" lang="en-MY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CR A Extended" panose="02010509020102010303" pitchFamily="50" charset="0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MY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OCR A Extended" panose="02010509020102010303" pitchFamily="50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522737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MY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MY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561618" y="6429087"/>
            <a:ext cx="554181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2F592E-BA4B-4218-8A8C-683F616A8CF2}" type="slidenum">
              <a:rPr kumimoji="0" lang="en-MY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CR A Extended" panose="02010509020102010303" pitchFamily="50" charset="0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MY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OCR A Extended" panose="02010509020102010303" pitchFamily="50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315317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MY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MY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561618" y="6429087"/>
            <a:ext cx="554181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2F592E-BA4B-4218-8A8C-683F616A8CF2}" type="slidenum">
              <a:rPr kumimoji="0" lang="en-MY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CR A Extended" panose="02010509020102010303" pitchFamily="50" charset="0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MY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OCR A Extended" panose="02010509020102010303" pitchFamily="50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9358731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MY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MY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2F592E-BA4B-4218-8A8C-683F616A8CF2}" type="slidenum">
              <a:rPr kumimoji="0" lang="en-MY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CR A Extended" panose="02010509020102010303" pitchFamily="50" charset="0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MY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OCR A Extended" panose="02010509020102010303" pitchFamily="50" charset="0"/>
              <a:ea typeface="+mn-ea"/>
              <a:cs typeface="+mn-cs"/>
            </a:endParaRPr>
          </a:p>
        </p:txBody>
      </p:sp>
      <p:pic>
        <p:nvPicPr>
          <p:cNvPr id="7" name="Content Placeholder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8" name="Slide Number Placeholder 5"/>
          <p:cNvSpPr txBox="1">
            <a:spLocks/>
          </p:cNvSpPr>
          <p:nvPr userDrawn="1"/>
        </p:nvSpPr>
        <p:spPr>
          <a:xfrm>
            <a:off x="11561618" y="6429087"/>
            <a:ext cx="554181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/>
                </a:solidFill>
                <a:latin typeface="OCR A Extended" panose="02010509020102010303" pitchFamily="50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2F592E-BA4B-4218-8A8C-683F616A8CF2}" type="slidenum">
              <a:rPr kumimoji="0" lang="en-MY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CR A Extended" panose="02010509020102010303" pitchFamily="50" charset="0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MY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OCR A Extended" panose="02010509020102010303" pitchFamily="50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8567142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E753BFA8-3D3E-4C5E-99C1-40D650480A9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DD4742F-853D-4D1A-A757-EE27AA3133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4385918-3395-4772-81EA-F1D97ACAC7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3C19BE-0E64-4D68-95E8-6170F5C780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A033181-4F30-4FE2-B5F6-5B78371527BC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357271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MY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MY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561618" y="6429087"/>
            <a:ext cx="554181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2F592E-BA4B-4218-8A8C-683F616A8CF2}" type="slidenum">
              <a:rPr kumimoji="0" lang="en-MY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CR A Extended" panose="02010509020102010303" pitchFamily="50" charset="0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MY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OCR A Extended" panose="02010509020102010303" pitchFamily="50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287088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MY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561618" y="6429087"/>
            <a:ext cx="554181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2F592E-BA4B-4218-8A8C-683F616A8CF2}" type="slidenum">
              <a:rPr kumimoji="0" lang="en-MY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CR A Extended" panose="02010509020102010303" pitchFamily="50" charset="0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MY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OCR A Extended" panose="02010509020102010303" pitchFamily="50" charset="0"/>
              <a:ea typeface="+mn-ea"/>
              <a:cs typeface="+mn-cs"/>
            </a:endParaRPr>
          </a:p>
        </p:txBody>
      </p:sp>
      <p:pic>
        <p:nvPicPr>
          <p:cNvPr id="4" name="Picture 3" descr="A blue star with red border&#10;&#10;Description automatically generated">
            <a:extLst>
              <a:ext uri="{FF2B5EF4-FFF2-40B4-BE49-F238E27FC236}">
                <a16:creationId xmlns:a16="http://schemas.microsoft.com/office/drawing/2014/main" id="{664BB0D6-D484-641A-E26E-7C09C29F9DE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05458" y="0"/>
            <a:ext cx="886542" cy="6763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48467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MY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MY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MY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561618" y="6429087"/>
            <a:ext cx="554181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2F592E-BA4B-4218-8A8C-683F616A8CF2}" type="slidenum">
              <a:rPr kumimoji="0" lang="en-MY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CR A Extended" panose="02010509020102010303" pitchFamily="50" charset="0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MY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OCR A Extended" panose="02010509020102010303" pitchFamily="50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123988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MY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MY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MY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561618" y="6429087"/>
            <a:ext cx="554181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2F592E-BA4B-4218-8A8C-683F616A8CF2}" type="slidenum">
              <a:rPr kumimoji="0" lang="en-MY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CR A Extended" panose="02010509020102010303" pitchFamily="50" charset="0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MY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OCR A Extended" panose="02010509020102010303" pitchFamily="50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236383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561618" y="6429087"/>
            <a:ext cx="554181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2F592E-BA4B-4218-8A8C-683F616A8CF2}" type="slidenum">
              <a:rPr kumimoji="0" lang="en-MY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CR A Extended" panose="02010509020102010303" pitchFamily="50" charset="0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MY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OCR A Extended" panose="02010509020102010303" pitchFamily="50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0157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561618" y="6429087"/>
            <a:ext cx="554181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2F592E-BA4B-4218-8A8C-683F616A8CF2}" type="slidenum">
              <a:rPr kumimoji="0" lang="en-MY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CR A Extended" panose="02010509020102010303" pitchFamily="50" charset="0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MY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OCR A Extended" panose="02010509020102010303" pitchFamily="50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815818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MY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MY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561618" y="6429087"/>
            <a:ext cx="554181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2F592E-BA4B-4218-8A8C-683F616A8CF2}" type="slidenum">
              <a:rPr kumimoji="0" lang="en-MY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CR A Extended" panose="02010509020102010303" pitchFamily="50" charset="0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MY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OCR A Extended" panose="02010509020102010303" pitchFamily="50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453130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MY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MY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561618" y="6429087"/>
            <a:ext cx="554181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2F592E-BA4B-4218-8A8C-683F616A8CF2}" type="slidenum">
              <a:rPr kumimoji="0" lang="en-MY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CR A Extended" panose="02010509020102010303" pitchFamily="50" charset="0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MY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OCR A Extended" panose="02010509020102010303" pitchFamily="50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585054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Background pattern&#10;&#10;Description automatically generated">
            <a:extLst>
              <a:ext uri="{FF2B5EF4-FFF2-40B4-BE49-F238E27FC236}">
                <a16:creationId xmlns:a16="http://schemas.microsoft.com/office/drawing/2014/main" id="{B3F4BE5C-048C-4735-9598-266EDAD13859}"/>
              </a:ext>
            </a:extLst>
          </p:cNvPr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5080" y="6406861"/>
            <a:ext cx="467591" cy="365125"/>
          </a:xfrm>
          <a:prstGeom prst="rect">
            <a:avLst/>
          </a:prstGeom>
        </p:spPr>
        <p:txBody>
          <a:bodyPr/>
          <a:lstStyle>
            <a:lvl1pPr>
              <a:defRPr sz="1200">
                <a:latin typeface="OCR A Extended" panose="02010509020102010303" pitchFamily="50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2F592E-BA4B-4218-8A8C-683F616A8CF2}" type="slidenum">
              <a:rPr kumimoji="0" lang="en-MY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CR A Extended" panose="02010509020102010303" pitchFamily="50" charset="0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MY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OCR A Extended" panose="02010509020102010303" pitchFamily="50" charset="0"/>
              <a:ea typeface="+mn-ea"/>
              <a:cs typeface="+mn-cs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F6C759CE-8218-91B1-1902-7B5E22DFFF41}"/>
              </a:ext>
            </a:extLst>
          </p:cNvPr>
          <p:cNvSpPr/>
          <p:nvPr userDrawn="1"/>
        </p:nvSpPr>
        <p:spPr>
          <a:xfrm>
            <a:off x="194705" y="0"/>
            <a:ext cx="1051182" cy="42124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MY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E4419B3-B168-4457-37D4-F2EFCA4ED5DD}"/>
              </a:ext>
            </a:extLst>
          </p:cNvPr>
          <p:cNvPicPr>
            <a:picLocks noChangeAspect="1"/>
          </p:cNvPicPr>
          <p:nvPr userDrawn="1"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1154" y="0"/>
            <a:ext cx="844733" cy="4212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82646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1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jpg"/><Relationship Id="rId4" Type="http://schemas.microsoft.com/office/2007/relationships/hdphoto" Target="../media/hdphoto1.wdp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hyperlink" Target="https://spaka.mohe.gov.my/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lide Number Placeholder 3">
            <a:extLst>
              <a:ext uri="{FF2B5EF4-FFF2-40B4-BE49-F238E27FC236}">
                <a16:creationId xmlns:a16="http://schemas.microsoft.com/office/drawing/2014/main" id="{DAD51DBE-AB74-4D82-8927-263F209EB9FA}"/>
              </a:ext>
            </a:extLst>
          </p:cNvPr>
          <p:cNvSpPr txBox="1">
            <a:spLocks/>
          </p:cNvSpPr>
          <p:nvPr/>
        </p:nvSpPr>
        <p:spPr>
          <a:xfrm>
            <a:off x="11678834" y="6453198"/>
            <a:ext cx="388069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/>
                </a:solidFill>
                <a:latin typeface="OCR A Extended" panose="02010509020102010303" pitchFamily="50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MY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CR A Extended" panose="02010509020102010303" pitchFamily="50" charset="0"/>
                <a:ea typeface="+mn-ea"/>
                <a:cs typeface="+mn-cs"/>
              </a:rPr>
              <a:t>1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MY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OCR A Extended" panose="02010509020102010303" pitchFamily="50" charset="0"/>
              <a:ea typeface="+mn-ea"/>
              <a:cs typeface="+mn-cs"/>
            </a:endParaRPr>
          </a:p>
        </p:txBody>
      </p:sp>
      <p:sp>
        <p:nvSpPr>
          <p:cNvPr id="3" name="Title 6">
            <a:extLst>
              <a:ext uri="{FF2B5EF4-FFF2-40B4-BE49-F238E27FC236}">
                <a16:creationId xmlns:a16="http://schemas.microsoft.com/office/drawing/2014/main" id="{9285DC22-03EA-A408-269F-7EECA8426924}"/>
              </a:ext>
            </a:extLst>
          </p:cNvPr>
          <p:cNvSpPr txBox="1">
            <a:spLocks/>
          </p:cNvSpPr>
          <p:nvPr/>
        </p:nvSpPr>
        <p:spPr>
          <a:xfrm>
            <a:off x="3425344" y="1140514"/>
            <a:ext cx="8578395" cy="3117383"/>
          </a:xfrm>
          <a:prstGeom prst="rect">
            <a:avLst/>
          </a:prstGeom>
          <a:solidFill>
            <a:schemeClr val="accent5">
              <a:lumMod val="50000"/>
            </a:schemeClr>
          </a:solidFill>
        </p:spPr>
        <p:txBody>
          <a:bodyPr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defRPr/>
            </a:pPr>
            <a:r>
              <a:rPr lang="en-MY" sz="28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TAKLIMAT </a:t>
            </a:r>
            <a:r>
              <a:rPr lang="da-DK" sz="28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ANUGERAH KHAS YB MENTERI PENDIDIKAN TINGGI:</a:t>
            </a:r>
            <a:br>
              <a:rPr lang="da-DK" sz="28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a-DK" sz="28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REKA BENTUK KURIKULUM DAN PENYAMPAIAN INOVATIF (AKRI) 2024</a:t>
            </a:r>
            <a:br>
              <a:rPr lang="da-DK" sz="28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da-DK" sz="28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a-DK" sz="28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(KATEGORI PENGAJARAN TRANSFORMATIF)</a:t>
            </a:r>
          </a:p>
        </p:txBody>
      </p:sp>
      <p:pic>
        <p:nvPicPr>
          <p:cNvPr id="5" name="Picture 4" descr="A blue star with red border&#10;&#10;Description automatically generated">
            <a:extLst>
              <a:ext uri="{FF2B5EF4-FFF2-40B4-BE49-F238E27FC236}">
                <a16:creationId xmlns:a16="http://schemas.microsoft.com/office/drawing/2014/main" id="{F256696A-B9D0-1051-8C22-C5748AF37A5F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44" y="1521699"/>
            <a:ext cx="3087070" cy="2355011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AD9352F3-D12D-E8B0-627D-F058AAE8A71B}"/>
              </a:ext>
            </a:extLst>
          </p:cNvPr>
          <p:cNvSpPr txBox="1"/>
          <p:nvPr/>
        </p:nvSpPr>
        <p:spPr>
          <a:xfrm>
            <a:off x="3519577" y="4494362"/>
            <a:ext cx="8547326" cy="477054"/>
          </a:xfrm>
          <a:prstGeom prst="rect">
            <a:avLst/>
          </a:prstGeom>
          <a:solidFill>
            <a:srgbClr val="203864"/>
          </a:solidFill>
        </p:spPr>
        <p:txBody>
          <a:bodyPr wrap="square" rtlCol="0">
            <a:spAutoFit/>
          </a:bodyPr>
          <a:lstStyle/>
          <a:p>
            <a:r>
              <a:rPr lang="en-MY" sz="2500" dirty="0" err="1">
                <a:solidFill>
                  <a:schemeClr val="bg1"/>
                </a:solidFill>
                <a:latin typeface="Amasis MT Pro Medium" panose="02040604050005020304" pitchFamily="18" charset="0"/>
              </a:rPr>
              <a:t>Disampaikan</a:t>
            </a:r>
            <a:r>
              <a:rPr lang="en-MY" sz="2500" dirty="0">
                <a:solidFill>
                  <a:schemeClr val="bg1"/>
                </a:solidFill>
                <a:latin typeface="Amasis MT Pro Medium" panose="02040604050005020304" pitchFamily="18" charset="0"/>
              </a:rPr>
              <a:t> oleh Prof. Madya Ir. </a:t>
            </a:r>
            <a:r>
              <a:rPr lang="en-MY" sz="2500" dirty="0" err="1">
                <a:solidFill>
                  <a:schemeClr val="bg1"/>
                </a:solidFill>
                <a:latin typeface="Amasis MT Pro Medium" panose="02040604050005020304" pitchFamily="18" charset="0"/>
              </a:rPr>
              <a:t>Dr.</a:t>
            </a:r>
            <a:r>
              <a:rPr lang="en-MY" sz="2500" dirty="0">
                <a:solidFill>
                  <a:schemeClr val="bg1"/>
                </a:solidFill>
                <a:latin typeface="Amasis MT Pro Medium" panose="02040604050005020304" pitchFamily="18" charset="0"/>
              </a:rPr>
              <a:t> </a:t>
            </a:r>
            <a:r>
              <a:rPr lang="en-MY" sz="2500" dirty="0" err="1">
                <a:solidFill>
                  <a:schemeClr val="bg1"/>
                </a:solidFill>
                <a:latin typeface="Amasis MT Pro Medium" panose="02040604050005020304" pitchFamily="18" charset="0"/>
              </a:rPr>
              <a:t>Zahiraniza</a:t>
            </a:r>
            <a:r>
              <a:rPr lang="en-MY" sz="2500" dirty="0">
                <a:solidFill>
                  <a:schemeClr val="bg1"/>
                </a:solidFill>
                <a:latin typeface="Amasis MT Pro Medium" panose="02040604050005020304" pitchFamily="18" charset="0"/>
              </a:rPr>
              <a:t> </a:t>
            </a:r>
            <a:r>
              <a:rPr lang="en-MY" sz="2500" dirty="0" err="1">
                <a:solidFill>
                  <a:schemeClr val="bg1"/>
                </a:solidFill>
                <a:latin typeface="Amasis MT Pro Medium" panose="02040604050005020304" pitchFamily="18" charset="0"/>
              </a:rPr>
              <a:t>Mustaffa</a:t>
            </a:r>
            <a:endParaRPr lang="en-MY" sz="2500" dirty="0">
              <a:solidFill>
                <a:schemeClr val="bg1"/>
              </a:solidFill>
              <a:latin typeface="Amasis MT Pro Medium" panose="020406040500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8616050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Group 23">
            <a:extLst>
              <a:ext uri="{FF2B5EF4-FFF2-40B4-BE49-F238E27FC236}">
                <a16:creationId xmlns:a16="http://schemas.microsoft.com/office/drawing/2014/main" id="{2ED70177-56B3-0153-C6C8-FBC06F068854}"/>
              </a:ext>
            </a:extLst>
          </p:cNvPr>
          <p:cNvGrpSpPr/>
          <p:nvPr/>
        </p:nvGrpSpPr>
        <p:grpSpPr>
          <a:xfrm>
            <a:off x="2731169" y="2869994"/>
            <a:ext cx="7218945" cy="2410113"/>
            <a:chOff x="2406317" y="2203762"/>
            <a:chExt cx="7218945" cy="2410113"/>
          </a:xfrm>
          <a:solidFill>
            <a:schemeClr val="accent5">
              <a:lumMod val="40000"/>
              <a:lumOff val="60000"/>
            </a:schemeClr>
          </a:solidFill>
        </p:grpSpPr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F8DB0FCB-0BF6-E91F-37CA-45E5E6C87D82}"/>
                </a:ext>
              </a:extLst>
            </p:cNvPr>
            <p:cNvSpPr/>
            <p:nvPr/>
          </p:nvSpPr>
          <p:spPr>
            <a:xfrm>
              <a:off x="4812632" y="2203762"/>
              <a:ext cx="2406315" cy="2410113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MY"/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9ECF8D30-E13C-08F2-825B-A5F1D2EA0AC8}"/>
                </a:ext>
              </a:extLst>
            </p:cNvPr>
            <p:cNvSpPr/>
            <p:nvPr/>
          </p:nvSpPr>
          <p:spPr>
            <a:xfrm>
              <a:off x="7218947" y="3561347"/>
              <a:ext cx="2406315" cy="1052527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MY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367363BE-F492-CE7C-E4F5-AD97D701CAEB}"/>
                </a:ext>
              </a:extLst>
            </p:cNvPr>
            <p:cNvSpPr/>
            <p:nvPr/>
          </p:nvSpPr>
          <p:spPr>
            <a:xfrm>
              <a:off x="2406317" y="3031958"/>
              <a:ext cx="2406315" cy="15819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MY"/>
            </a:p>
          </p:txBody>
        </p:sp>
      </p:grp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94AEC0D-8672-3B06-AC14-C5B9740446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2F592E-BA4B-4218-8A8C-683F616A8CF2}" type="slidenum">
              <a:rPr kumimoji="0" lang="en-MY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CR A Extended" panose="02010509020102010303" pitchFamily="50" charset="0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MY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OCR A Extended" panose="02010509020102010303" pitchFamily="50" charset="0"/>
              <a:ea typeface="+mn-ea"/>
              <a:cs typeface="+mn-cs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8FE4380-EE1D-B832-B9AD-8B8BCB7F86E1}"/>
              </a:ext>
            </a:extLst>
          </p:cNvPr>
          <p:cNvSpPr txBox="1"/>
          <p:nvPr/>
        </p:nvSpPr>
        <p:spPr>
          <a:xfrm>
            <a:off x="5074620" y="3337706"/>
            <a:ext cx="2688447" cy="1246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MY" sz="2500" dirty="0" err="1">
                <a:effectLst/>
                <a:latin typeface="Abadi" panose="020B0604020104020204" pitchFamily="34" charset="0"/>
                <a:ea typeface="Times New Roman" panose="02020603050405020304" pitchFamily="18" charset="0"/>
              </a:rPr>
              <a:t>Hadiah</a:t>
            </a:r>
            <a:r>
              <a:rPr lang="en-MY" sz="2500" dirty="0">
                <a:effectLst/>
                <a:latin typeface="Abadi" panose="020B0604020104020204" pitchFamily="34" charset="0"/>
                <a:ea typeface="Times New Roman" panose="02020603050405020304" pitchFamily="18" charset="0"/>
              </a:rPr>
              <a:t> Wang </a:t>
            </a:r>
            <a:r>
              <a:rPr lang="en-MY" sz="2500" dirty="0" err="1">
                <a:effectLst/>
                <a:latin typeface="Abadi" panose="020B0604020104020204" pitchFamily="34" charset="0"/>
                <a:ea typeface="Times New Roman" panose="02020603050405020304" pitchFamily="18" charset="0"/>
              </a:rPr>
              <a:t>Tunai</a:t>
            </a:r>
            <a:r>
              <a:rPr lang="en-MY" sz="2500" dirty="0">
                <a:effectLst/>
                <a:latin typeface="Abadi" panose="020B0604020104020204" pitchFamily="34" charset="0"/>
                <a:ea typeface="Times New Roman" panose="02020603050405020304" pitchFamily="18" charset="0"/>
              </a:rPr>
              <a:t> </a:t>
            </a:r>
          </a:p>
          <a:p>
            <a:pPr algn="ctr"/>
            <a:r>
              <a:rPr lang="en-MY" sz="2500" dirty="0">
                <a:effectLst/>
                <a:latin typeface="Abadi" panose="020B0604020104020204" pitchFamily="34" charset="0"/>
                <a:ea typeface="Times New Roman" panose="02020603050405020304" pitchFamily="18" charset="0"/>
              </a:rPr>
              <a:t>RM10,000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5F18297-16EF-AAD6-8395-A5C3BE5EEBDF}"/>
              </a:ext>
            </a:extLst>
          </p:cNvPr>
          <p:cNvSpPr txBox="1"/>
          <p:nvPr/>
        </p:nvSpPr>
        <p:spPr>
          <a:xfrm>
            <a:off x="2711944" y="3855517"/>
            <a:ext cx="2406315" cy="1246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MY" sz="2500" dirty="0" err="1">
                <a:effectLst/>
                <a:latin typeface="Abadi" panose="020B0604020104020204" pitchFamily="34" charset="0"/>
                <a:ea typeface="Times New Roman" panose="02020603050405020304" pitchFamily="18" charset="0"/>
              </a:rPr>
              <a:t>Hadiah</a:t>
            </a:r>
            <a:r>
              <a:rPr lang="en-MY" sz="2500" dirty="0">
                <a:effectLst/>
                <a:latin typeface="Abadi" panose="020B0604020104020204" pitchFamily="34" charset="0"/>
                <a:ea typeface="Times New Roman" panose="02020603050405020304" pitchFamily="18" charset="0"/>
              </a:rPr>
              <a:t> Wang </a:t>
            </a:r>
            <a:r>
              <a:rPr lang="en-MY" sz="2500" dirty="0" err="1">
                <a:effectLst/>
                <a:latin typeface="Abadi" panose="020B0604020104020204" pitchFamily="34" charset="0"/>
                <a:ea typeface="Times New Roman" panose="02020603050405020304" pitchFamily="18" charset="0"/>
              </a:rPr>
              <a:t>Tunai</a:t>
            </a:r>
            <a:r>
              <a:rPr lang="en-MY" sz="2500" dirty="0">
                <a:effectLst/>
                <a:latin typeface="Abadi" panose="020B0604020104020204" pitchFamily="34" charset="0"/>
                <a:ea typeface="Times New Roman" panose="02020603050405020304" pitchFamily="18" charset="0"/>
              </a:rPr>
              <a:t> </a:t>
            </a:r>
          </a:p>
          <a:p>
            <a:pPr algn="ctr"/>
            <a:r>
              <a:rPr lang="en-MY" sz="2500" dirty="0">
                <a:effectLst/>
                <a:latin typeface="Abadi" panose="020B0604020104020204" pitchFamily="34" charset="0"/>
                <a:ea typeface="Times New Roman" panose="02020603050405020304" pitchFamily="18" charset="0"/>
              </a:rPr>
              <a:t>RM5,000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969362C-C564-54E5-D551-1873DAC03FBD}"/>
              </a:ext>
            </a:extLst>
          </p:cNvPr>
          <p:cNvSpPr txBox="1"/>
          <p:nvPr/>
        </p:nvSpPr>
        <p:spPr>
          <a:xfrm>
            <a:off x="7563024" y="4130594"/>
            <a:ext cx="2406315" cy="1246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MY" sz="2500" dirty="0" err="1">
                <a:effectLst/>
                <a:latin typeface="Abadi" panose="020B0604020104020204" pitchFamily="34" charset="0"/>
                <a:ea typeface="Times New Roman" panose="02020603050405020304" pitchFamily="18" charset="0"/>
              </a:rPr>
              <a:t>Hadiah</a:t>
            </a:r>
            <a:r>
              <a:rPr lang="en-MY" sz="2500" dirty="0">
                <a:effectLst/>
                <a:latin typeface="Abadi" panose="020B0604020104020204" pitchFamily="34" charset="0"/>
                <a:ea typeface="Times New Roman" panose="02020603050405020304" pitchFamily="18" charset="0"/>
              </a:rPr>
              <a:t> Wang </a:t>
            </a:r>
            <a:r>
              <a:rPr lang="en-MY" sz="2500" dirty="0" err="1">
                <a:effectLst/>
                <a:latin typeface="Abadi" panose="020B0604020104020204" pitchFamily="34" charset="0"/>
                <a:ea typeface="Times New Roman" panose="02020603050405020304" pitchFamily="18" charset="0"/>
              </a:rPr>
              <a:t>Tunai</a:t>
            </a:r>
            <a:r>
              <a:rPr lang="en-MY" sz="2500" dirty="0">
                <a:effectLst/>
                <a:latin typeface="Abadi" panose="020B0604020104020204" pitchFamily="34" charset="0"/>
                <a:ea typeface="Times New Roman" panose="02020603050405020304" pitchFamily="18" charset="0"/>
              </a:rPr>
              <a:t> </a:t>
            </a:r>
          </a:p>
          <a:p>
            <a:pPr algn="ctr"/>
            <a:r>
              <a:rPr lang="en-MY" sz="2500" dirty="0">
                <a:effectLst/>
                <a:latin typeface="Abadi" panose="020B0604020104020204" pitchFamily="34" charset="0"/>
                <a:ea typeface="Times New Roman" panose="02020603050405020304" pitchFamily="18" charset="0"/>
              </a:rPr>
              <a:t>RM3,000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5CB1061-449B-C28F-ADF2-ADDB8CA164E2}"/>
              </a:ext>
            </a:extLst>
          </p:cNvPr>
          <p:cNvSpPr txBox="1"/>
          <p:nvPr/>
        </p:nvSpPr>
        <p:spPr>
          <a:xfrm>
            <a:off x="611260" y="5839941"/>
            <a:ext cx="10877405" cy="505395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fi-FI" sz="2000" b="1" dirty="0">
                <a:effectLst/>
                <a:latin typeface="Abadi" panose="020B0604020104020204" pitchFamily="34" charset="0"/>
                <a:ea typeface="Times New Roman" panose="02020603050405020304" pitchFamily="18" charset="0"/>
              </a:rPr>
              <a:t>Berserta piala dan sijil penghargaan daripada Kementerian Pendidikan Tinggi</a:t>
            </a:r>
            <a:endParaRPr lang="en-MY" sz="2000" dirty="0">
              <a:effectLst/>
              <a:latin typeface="Abadi" panose="020B0604020104020204" pitchFamily="34" charset="0"/>
              <a:ea typeface="Times New Roman" panose="02020603050405020304" pitchFamily="18" charset="0"/>
            </a:endParaRPr>
          </a:p>
        </p:txBody>
      </p:sp>
      <p:pic>
        <p:nvPicPr>
          <p:cNvPr id="3" name="Picture 2" descr="A blue star with red border&#10;&#10;Description automatically generated">
            <a:extLst>
              <a:ext uri="{FF2B5EF4-FFF2-40B4-BE49-F238E27FC236}">
                <a16:creationId xmlns:a16="http://schemas.microsoft.com/office/drawing/2014/main" id="{9179352C-8A6F-67D4-7A89-23E29E78266D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51792" y="0"/>
            <a:ext cx="886542" cy="676310"/>
          </a:xfrm>
          <a:prstGeom prst="rect">
            <a:avLst/>
          </a:prstGeom>
        </p:spPr>
      </p:pic>
      <p:sp>
        <p:nvSpPr>
          <p:cNvPr id="12" name="Title 4">
            <a:extLst>
              <a:ext uri="{FF2B5EF4-FFF2-40B4-BE49-F238E27FC236}">
                <a16:creationId xmlns:a16="http://schemas.microsoft.com/office/drawing/2014/main" id="{8B52C9E3-7CA9-C4EF-CBDA-7149C2B4E640}"/>
              </a:ext>
            </a:extLst>
          </p:cNvPr>
          <p:cNvSpPr txBox="1">
            <a:spLocks/>
          </p:cNvSpPr>
          <p:nvPr/>
        </p:nvSpPr>
        <p:spPr bwMode="auto">
          <a:xfrm>
            <a:off x="-8466932" y="926231"/>
            <a:ext cx="1494094" cy="545828"/>
          </a:xfrm>
          <a:prstGeom prst="rect">
            <a:avLst/>
          </a:prstGeom>
          <a:solidFill>
            <a:srgbClr val="0020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MY" altLang="en-US" sz="1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DEFINISI</a:t>
            </a:r>
          </a:p>
        </p:txBody>
      </p:sp>
      <p:sp>
        <p:nvSpPr>
          <p:cNvPr id="13" name="Title 4">
            <a:extLst>
              <a:ext uri="{FF2B5EF4-FFF2-40B4-BE49-F238E27FC236}">
                <a16:creationId xmlns:a16="http://schemas.microsoft.com/office/drawing/2014/main" id="{F663B785-BFCE-AD45-3C01-41727FED2165}"/>
              </a:ext>
            </a:extLst>
          </p:cNvPr>
          <p:cNvSpPr txBox="1">
            <a:spLocks/>
          </p:cNvSpPr>
          <p:nvPr/>
        </p:nvSpPr>
        <p:spPr bwMode="auto">
          <a:xfrm>
            <a:off x="-6727850" y="934858"/>
            <a:ext cx="1494094" cy="545828"/>
          </a:xfrm>
          <a:prstGeom prst="rect">
            <a:avLst/>
          </a:prstGeom>
          <a:solidFill>
            <a:srgbClr val="0020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MY" altLang="en-US" sz="1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OBJEKTIF</a:t>
            </a:r>
          </a:p>
        </p:txBody>
      </p:sp>
      <p:sp>
        <p:nvSpPr>
          <p:cNvPr id="14" name="Title 4">
            <a:extLst>
              <a:ext uri="{FF2B5EF4-FFF2-40B4-BE49-F238E27FC236}">
                <a16:creationId xmlns:a16="http://schemas.microsoft.com/office/drawing/2014/main" id="{4F50E02F-2C3A-8D87-8EDF-927C194215F9}"/>
              </a:ext>
            </a:extLst>
          </p:cNvPr>
          <p:cNvSpPr txBox="1">
            <a:spLocks/>
          </p:cNvSpPr>
          <p:nvPr/>
        </p:nvSpPr>
        <p:spPr bwMode="auto">
          <a:xfrm>
            <a:off x="-4988768" y="934858"/>
            <a:ext cx="1463932" cy="545828"/>
          </a:xfrm>
          <a:prstGeom prst="rect">
            <a:avLst/>
          </a:prstGeom>
          <a:solidFill>
            <a:srgbClr val="0020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MY" altLang="en-US" sz="1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SYARAT</a:t>
            </a:r>
          </a:p>
        </p:txBody>
      </p:sp>
      <p:sp>
        <p:nvSpPr>
          <p:cNvPr id="15" name="Title 4">
            <a:extLst>
              <a:ext uri="{FF2B5EF4-FFF2-40B4-BE49-F238E27FC236}">
                <a16:creationId xmlns:a16="http://schemas.microsoft.com/office/drawing/2014/main" id="{3B939923-0AE8-EA99-942C-BA4E2327B3D1}"/>
              </a:ext>
            </a:extLst>
          </p:cNvPr>
          <p:cNvSpPr txBox="1">
            <a:spLocks/>
          </p:cNvSpPr>
          <p:nvPr/>
        </p:nvSpPr>
        <p:spPr bwMode="auto">
          <a:xfrm>
            <a:off x="-3279848" y="955895"/>
            <a:ext cx="1494094" cy="545827"/>
          </a:xfrm>
          <a:prstGeom prst="rect">
            <a:avLst/>
          </a:prstGeom>
          <a:solidFill>
            <a:srgbClr val="0020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MY" altLang="en-US" sz="1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KRITERIA PENILAIAN</a:t>
            </a:r>
          </a:p>
        </p:txBody>
      </p:sp>
      <p:sp>
        <p:nvSpPr>
          <p:cNvPr id="16" name="Title 4">
            <a:extLst>
              <a:ext uri="{FF2B5EF4-FFF2-40B4-BE49-F238E27FC236}">
                <a16:creationId xmlns:a16="http://schemas.microsoft.com/office/drawing/2014/main" id="{82C02F88-267C-273E-21B1-D049BFD379A4}"/>
              </a:ext>
            </a:extLst>
          </p:cNvPr>
          <p:cNvSpPr txBox="1">
            <a:spLocks/>
          </p:cNvSpPr>
          <p:nvPr/>
        </p:nvSpPr>
        <p:spPr bwMode="auto">
          <a:xfrm>
            <a:off x="-1540766" y="942427"/>
            <a:ext cx="1494094" cy="545827"/>
          </a:xfrm>
          <a:prstGeom prst="rect">
            <a:avLst/>
          </a:prstGeom>
          <a:solidFill>
            <a:srgbClr val="0020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MY" altLang="en-US" sz="1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SENARAI SEMAK</a:t>
            </a:r>
          </a:p>
        </p:txBody>
      </p:sp>
      <p:sp>
        <p:nvSpPr>
          <p:cNvPr id="17" name="Title 4">
            <a:extLst>
              <a:ext uri="{FF2B5EF4-FFF2-40B4-BE49-F238E27FC236}">
                <a16:creationId xmlns:a16="http://schemas.microsoft.com/office/drawing/2014/main" id="{B33BDA3D-057D-2FB5-7AF3-E0C0626A9DCE}"/>
              </a:ext>
            </a:extLst>
          </p:cNvPr>
          <p:cNvSpPr txBox="1">
            <a:spLocks/>
          </p:cNvSpPr>
          <p:nvPr/>
        </p:nvSpPr>
        <p:spPr bwMode="auto">
          <a:xfrm>
            <a:off x="256859" y="693833"/>
            <a:ext cx="2760186" cy="1296525"/>
          </a:xfrm>
          <a:prstGeom prst="rect">
            <a:avLst/>
          </a:prstGeom>
          <a:solidFill>
            <a:srgbClr val="0020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MY" altLang="en-US" sz="3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NILAI ANUGERAH</a:t>
            </a:r>
          </a:p>
        </p:txBody>
      </p:sp>
      <p:pic>
        <p:nvPicPr>
          <p:cNvPr id="26" name="Picture 25" descr="A group of medals with stars&#10;&#10;Description automatically generated">
            <a:extLst>
              <a:ext uri="{FF2B5EF4-FFF2-40B4-BE49-F238E27FC236}">
                <a16:creationId xmlns:a16="http://schemas.microsoft.com/office/drawing/2014/main" id="{E69B6480-89AC-8529-898C-D8910251448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25938" b="73542" l="7656" r="31615">
                        <a14:foregroundMark x1="8646" y1="59688" x2="8646" y2="59688"/>
                        <a14:foregroundMark x1="7708" y1="60313" x2="7708" y2="60313"/>
                        <a14:foregroundMark x1="27500" y1="25938" x2="27500" y2="25938"/>
                        <a14:foregroundMark x1="23802" y1="32188" x2="23802" y2="32188"/>
                        <a14:foregroundMark x1="31302" y1="53438" x2="31302" y2="53438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6217" t="21184" r="65559" b="20552"/>
          <a:stretch/>
        </p:blipFill>
        <p:spPr>
          <a:xfrm>
            <a:off x="5422352" y="1137258"/>
            <a:ext cx="1799541" cy="1857459"/>
          </a:xfrm>
          <a:prstGeom prst="rect">
            <a:avLst/>
          </a:prstGeom>
          <a:blipFill dpi="0" rotWithShape="1">
            <a:blip r:embed="rId5">
              <a:alphaModFix amt="0"/>
            </a:blip>
            <a:srcRect/>
            <a:stretch>
              <a:fillRect/>
            </a:stretch>
          </a:blipFill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spPr>
      </p:pic>
      <p:pic>
        <p:nvPicPr>
          <p:cNvPr id="28" name="Picture 27" descr="A group of medals with stars&#10;&#10;Description automatically generated">
            <a:extLst>
              <a:ext uri="{FF2B5EF4-FFF2-40B4-BE49-F238E27FC236}">
                <a16:creationId xmlns:a16="http://schemas.microsoft.com/office/drawing/2014/main" id="{59E03398-4DEB-5041-0471-A628C59A6DBA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24160" b="70355" l="40055" r="61493">
                        <a14:foregroundMark x1="43802" y1="38229" x2="43802" y2="38229"/>
                        <a14:foregroundMark x1="52396" y1="46458" x2="52396" y2="46458"/>
                        <a14:foregroundMark x1="55052" y1="47813" x2="55052" y2="47813"/>
                        <a14:foregroundMark x1="56198" y1="48021" x2="56198" y2="48021"/>
                        <a14:foregroundMark x1="51927" y1="24583" x2="51927" y2="24583"/>
                        <a14:foregroundMark x1="40260" y1="52292" x2="40313" y2="5187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7375" t="18385" r="35827" b="23871"/>
          <a:stretch/>
        </p:blipFill>
        <p:spPr>
          <a:xfrm>
            <a:off x="3112865" y="2108706"/>
            <a:ext cx="1511470" cy="1628464"/>
          </a:xfrm>
          <a:prstGeom prst="rect">
            <a:avLst/>
          </a:prstGeom>
        </p:spPr>
      </p:pic>
      <p:pic>
        <p:nvPicPr>
          <p:cNvPr id="30" name="Picture 29" descr="A group of medals with stars&#10;&#10;Description automatically generated">
            <a:extLst>
              <a:ext uri="{FF2B5EF4-FFF2-40B4-BE49-F238E27FC236}">
                <a16:creationId xmlns:a16="http://schemas.microsoft.com/office/drawing/2014/main" id="{65A2EBE0-5CC4-3221-131E-912A2FB6E425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31979" b="73125" l="69010" r="92604">
                        <a14:foregroundMark x1="69740" y1="36250" x2="69740" y2="36250"/>
                        <a14:foregroundMark x1="81667" y1="48646" x2="81667" y2="48646"/>
                        <a14:foregroundMark x1="84219" y1="47917" x2="84219" y2="47917"/>
                        <a14:foregroundMark x1="86458" y1="47083" x2="86458" y2="47083"/>
                        <a14:foregroundMark x1="89844" y1="71875" x2="89896" y2="71563"/>
                        <a14:foregroundMark x1="82188" y1="31979" x2="82188" y2="31979"/>
                        <a14:foregroundMark x1="81667" y1="32813" x2="81667" y2="32813"/>
                        <a14:foregroundMark x1="81563" y1="35208" x2="81563" y2="35208"/>
                        <a14:foregroundMark x1="82656" y1="34688" x2="82656" y2="34688"/>
                        <a14:foregroundMark x1="84063" y1="35625" x2="79583" y2="35000"/>
                        <a14:foregroundMark x1="79583" y1="35000" x2="83021" y2="34063"/>
                        <a14:foregroundMark x1="85469" y1="67813" x2="77031" y2="67396"/>
                        <a14:foregroundMark x1="77031" y1="67396" x2="84063" y2="68646"/>
                        <a14:foregroundMark x1="89063" y1="72292" x2="89635" y2="6958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66083" t="27329" r="4436" b="21694"/>
          <a:stretch/>
        </p:blipFill>
        <p:spPr>
          <a:xfrm>
            <a:off x="7963110" y="2838930"/>
            <a:ext cx="1606142" cy="13886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146785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16172C43-2E66-492A-A937-94AA5EDB4B21}"/>
              </a:ext>
            </a:extLst>
          </p:cNvPr>
          <p:cNvSpPr/>
          <p:nvPr/>
        </p:nvSpPr>
        <p:spPr>
          <a:xfrm rot="5400000">
            <a:off x="4655300" y="-678697"/>
            <a:ext cx="2881397" cy="12192001"/>
          </a:xfrm>
          <a:prstGeom prst="rect">
            <a:avLst/>
          </a:prstGeom>
          <a:solidFill>
            <a:srgbClr val="060155"/>
          </a:solidFill>
          <a:ln w="12700" cap="flat" cmpd="sng" algn="ctr">
            <a:noFill/>
            <a:prstDash val="solid"/>
            <a:miter lim="800000"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26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" name="Google Shape;894;p111"/>
          <p:cNvSpPr/>
          <p:nvPr/>
        </p:nvSpPr>
        <p:spPr>
          <a:xfrm>
            <a:off x="2432360" y="4628551"/>
            <a:ext cx="7475941" cy="2051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879" tIns="60923" rIns="121879" bIns="60923" anchor="t" anchorCtr="0">
            <a:noAutofit/>
          </a:bodyPr>
          <a:lstStyle/>
          <a:p>
            <a:pPr marL="0" marR="0" lvl="0" indent="0" algn="ctr" defTabSz="12191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ts val="1200"/>
              <a:buFontTx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/>
                <a:ea typeface="Century Gothic"/>
                <a:cs typeface="Century Gothic"/>
                <a:sym typeface="Century Gothic"/>
              </a:rPr>
              <a:t>JABATAN PENDIDIKAN TINGGI</a:t>
            </a:r>
          </a:p>
          <a:p>
            <a:pPr marL="0" marR="0" lvl="0" indent="0" algn="ctr" defTabSz="12191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ts val="1200"/>
              <a:buFontTx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/>
                <a:ea typeface="+mn-ea"/>
                <a:cs typeface="+mn-cs"/>
                <a:sym typeface="Century Gothic"/>
              </a:rPr>
              <a:t>KEMENTERIAN PENDIDIKAN TINGGI</a:t>
            </a:r>
            <a:endParaRPr kumimoji="0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ctr" defTabSz="12191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ts val="1200"/>
              <a:buFontTx/>
              <a:buNone/>
              <a:tabLst/>
              <a:defRPr/>
            </a:pPr>
            <a:endParaRPr kumimoji="0" sz="18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marR="0" lvl="0" indent="0" algn="ctr" defTabSz="12191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ts val="1200"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ahoma"/>
                <a:ea typeface="Tahoma"/>
                <a:cs typeface="Tahoma"/>
                <a:sym typeface="Tahoma"/>
              </a:rPr>
              <a:t>No. 2, Menara 2, </a:t>
            </a:r>
            <a:r>
              <a:rPr kumimoji="0" lang="en-US" sz="1800" b="0" i="0" u="none" strike="noStrike" kern="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ahoma"/>
                <a:ea typeface="Tahoma"/>
                <a:cs typeface="Tahoma"/>
                <a:sym typeface="Tahoma"/>
              </a:rPr>
              <a:t>Jalan</a:t>
            </a: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ahoma"/>
                <a:ea typeface="Tahoma"/>
                <a:cs typeface="Tahoma"/>
                <a:sym typeface="Tahoma"/>
              </a:rPr>
              <a:t> P5/6, </a:t>
            </a:r>
            <a:r>
              <a:rPr kumimoji="0" lang="en-US" sz="1800" b="0" i="0" u="none" strike="noStrike" kern="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ahoma"/>
                <a:ea typeface="Tahoma"/>
                <a:cs typeface="Tahoma"/>
                <a:sym typeface="Tahoma"/>
              </a:rPr>
              <a:t>Presint</a:t>
            </a: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ahoma"/>
                <a:ea typeface="Tahoma"/>
                <a:cs typeface="Tahoma"/>
                <a:sym typeface="Tahoma"/>
              </a:rPr>
              <a:t> 5</a:t>
            </a:r>
            <a:b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</a:b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ahoma"/>
                <a:ea typeface="Tahoma"/>
                <a:cs typeface="Tahoma"/>
                <a:sym typeface="Tahoma"/>
              </a:rPr>
              <a:t>62200 W.P. Putrajaya</a:t>
            </a:r>
            <a:b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</a:br>
            <a:endParaRPr kumimoji="0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defTabSz="12191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ts val="1200"/>
              <a:buFontTx/>
              <a:buNone/>
              <a:tabLst/>
              <a:defRPr/>
            </a:pPr>
            <a:endParaRPr kumimoji="0" sz="18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DBDA942-F52E-0C4A-B1D4-CA814F0D10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2FCB8F4-B197-4E7A-B735-EEE554607D8A}" type="slidenum">
              <a:rPr kumimoji="0" lang="en-MY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CR A Extended" panose="02010509020102010303" pitchFamily="50" charset="0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MY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OCR A Extended" panose="02010509020102010303" pitchFamily="50" charset="0"/>
              <a:ea typeface="+mn-ea"/>
              <a:cs typeface="+mn-cs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58700B4-69B3-B8FC-01F6-B0ADB5D57FD5}"/>
              </a:ext>
            </a:extLst>
          </p:cNvPr>
          <p:cNvSpPr txBox="1"/>
          <p:nvPr/>
        </p:nvSpPr>
        <p:spPr>
          <a:xfrm>
            <a:off x="3314014" y="936675"/>
            <a:ext cx="5712631" cy="28623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ms-MY" sz="9000" b="0" i="0" u="none" strike="noStrike" kern="1200" cap="none" spc="-80" normalizeH="0" baseline="0" noProof="0" dirty="0">
                <a:ln>
                  <a:noFill/>
                </a:ln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Rage Italic" panose="03070502040507070304" pitchFamily="66" charset="0"/>
                <a:ea typeface="Open Sans ExtraBold" panose="020B0906030804020204" pitchFamily="34" charset="0"/>
                <a:cs typeface="Open Sans ExtraBold" panose="020B0906030804020204" pitchFamily="34" charset="0"/>
                <a:sym typeface="Arial"/>
              </a:rPr>
              <a:t>Sekian, Terima Kasih</a:t>
            </a:r>
          </a:p>
        </p:txBody>
      </p:sp>
    </p:spTree>
    <p:extLst>
      <p:ext uri="{BB962C8B-B14F-4D97-AF65-F5344CB8AC3E}">
        <p14:creationId xmlns:p14="http://schemas.microsoft.com/office/powerpoint/2010/main" val="938179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lide Number Placeholder 3">
            <a:extLst>
              <a:ext uri="{FF2B5EF4-FFF2-40B4-BE49-F238E27FC236}">
                <a16:creationId xmlns:a16="http://schemas.microsoft.com/office/drawing/2014/main" id="{DAD51DBE-AB74-4D82-8927-263F209EB9FA}"/>
              </a:ext>
            </a:extLst>
          </p:cNvPr>
          <p:cNvSpPr txBox="1">
            <a:spLocks/>
          </p:cNvSpPr>
          <p:nvPr/>
        </p:nvSpPr>
        <p:spPr>
          <a:xfrm>
            <a:off x="11678834" y="6453198"/>
            <a:ext cx="388069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/>
                </a:solidFill>
                <a:latin typeface="OCR A Extended" panose="02010509020102010303" pitchFamily="50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MY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CR A Extended" panose="02010509020102010303" pitchFamily="50" charset="0"/>
                <a:ea typeface="+mn-ea"/>
                <a:cs typeface="+mn-cs"/>
              </a:rPr>
              <a:t>1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MY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OCR A Extended" panose="02010509020102010303" pitchFamily="50" charset="0"/>
              <a:ea typeface="+mn-ea"/>
              <a:cs typeface="+mn-cs"/>
            </a:endParaRPr>
          </a:p>
        </p:txBody>
      </p:sp>
      <p:pic>
        <p:nvPicPr>
          <p:cNvPr id="5" name="Picture 4" descr="A blue star with red border&#10;&#10;Description automatically generated">
            <a:extLst>
              <a:ext uri="{FF2B5EF4-FFF2-40B4-BE49-F238E27FC236}">
                <a16:creationId xmlns:a16="http://schemas.microsoft.com/office/drawing/2014/main" id="{F256696A-B9D0-1051-8C22-C5748AF37A5F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51792" y="0"/>
            <a:ext cx="886542" cy="67631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AD9352F3-D12D-E8B0-627D-F058AAE8A71B}"/>
              </a:ext>
            </a:extLst>
          </p:cNvPr>
          <p:cNvSpPr txBox="1"/>
          <p:nvPr/>
        </p:nvSpPr>
        <p:spPr>
          <a:xfrm>
            <a:off x="4525913" y="715987"/>
            <a:ext cx="3137289" cy="553998"/>
          </a:xfrm>
          <a:prstGeom prst="rect">
            <a:avLst/>
          </a:prstGeom>
          <a:solidFill>
            <a:srgbClr val="203864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MY" sz="3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KANDUNGAN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4326A64F-E0A8-B351-076B-A9AF8D54366D}"/>
              </a:ext>
            </a:extLst>
          </p:cNvPr>
          <p:cNvGrpSpPr/>
          <p:nvPr/>
        </p:nvGrpSpPr>
        <p:grpSpPr>
          <a:xfrm>
            <a:off x="873990" y="1844766"/>
            <a:ext cx="10444020" cy="3697704"/>
            <a:chOff x="873990" y="1844766"/>
            <a:chExt cx="10444020" cy="3697704"/>
          </a:xfrm>
        </p:grpSpPr>
        <p:sp>
          <p:nvSpPr>
            <p:cNvPr id="4" name="Title 4">
              <a:extLst>
                <a:ext uri="{FF2B5EF4-FFF2-40B4-BE49-F238E27FC236}">
                  <a16:creationId xmlns:a16="http://schemas.microsoft.com/office/drawing/2014/main" id="{A28F0D53-B916-704A-413C-5538B270034F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873991" y="1844766"/>
              <a:ext cx="3137289" cy="1584234"/>
            </a:xfrm>
            <a:prstGeom prst="rect">
              <a:avLst/>
            </a:prstGeom>
            <a:solidFill>
              <a:srgbClr val="0020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121917" tIns="60958" rIns="121917" bIns="60958"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MY" altLang="en-US" sz="25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DEFINISI PENGAJARAN TRANSFORMATIF</a:t>
              </a:r>
            </a:p>
          </p:txBody>
        </p:sp>
        <p:sp>
          <p:nvSpPr>
            <p:cNvPr id="6" name="Title 4">
              <a:extLst>
                <a:ext uri="{FF2B5EF4-FFF2-40B4-BE49-F238E27FC236}">
                  <a16:creationId xmlns:a16="http://schemas.microsoft.com/office/drawing/2014/main" id="{6B358405-899B-EEAF-9DE2-E62B33A4ABC7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4525913" y="1844766"/>
              <a:ext cx="3137289" cy="1584234"/>
            </a:xfrm>
            <a:prstGeom prst="rect">
              <a:avLst/>
            </a:prstGeom>
            <a:solidFill>
              <a:srgbClr val="0020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121917" tIns="60958" rIns="121917" bIns="60958"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MY" altLang="en-US" sz="25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OBJEKTIF ANUGERAH </a:t>
              </a:r>
            </a:p>
          </p:txBody>
        </p:sp>
        <p:sp>
          <p:nvSpPr>
            <p:cNvPr id="7" name="Title 4">
              <a:extLst>
                <a:ext uri="{FF2B5EF4-FFF2-40B4-BE49-F238E27FC236}">
                  <a16:creationId xmlns:a16="http://schemas.microsoft.com/office/drawing/2014/main" id="{3E1A8A33-1A7B-3FBB-CB48-7C6E20D427D1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8177835" y="1844767"/>
              <a:ext cx="3073957" cy="1584233"/>
            </a:xfrm>
            <a:prstGeom prst="rect">
              <a:avLst/>
            </a:prstGeom>
            <a:solidFill>
              <a:srgbClr val="0020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121917" tIns="60958" rIns="121917" bIns="60958"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MY" altLang="en-US" sz="25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SYARAT PERMOHONAN</a:t>
              </a:r>
            </a:p>
          </p:txBody>
        </p:sp>
        <p:sp>
          <p:nvSpPr>
            <p:cNvPr id="8" name="Title 4">
              <a:extLst>
                <a:ext uri="{FF2B5EF4-FFF2-40B4-BE49-F238E27FC236}">
                  <a16:creationId xmlns:a16="http://schemas.microsoft.com/office/drawing/2014/main" id="{88169E32-2BE3-0F1F-CD9E-C3C4C41D1654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873990" y="3958238"/>
              <a:ext cx="3137289" cy="1584232"/>
            </a:xfrm>
            <a:prstGeom prst="rect">
              <a:avLst/>
            </a:prstGeom>
            <a:solidFill>
              <a:srgbClr val="0020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121917" tIns="60958" rIns="121917" bIns="60958"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MY" altLang="en-US" sz="25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KRITERIA PENILAIAN</a:t>
              </a:r>
            </a:p>
          </p:txBody>
        </p:sp>
        <p:sp>
          <p:nvSpPr>
            <p:cNvPr id="9" name="Title 4">
              <a:extLst>
                <a:ext uri="{FF2B5EF4-FFF2-40B4-BE49-F238E27FC236}">
                  <a16:creationId xmlns:a16="http://schemas.microsoft.com/office/drawing/2014/main" id="{2F1B19F3-0279-3008-3DB4-08D0548F475C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4527355" y="3915584"/>
              <a:ext cx="3137289" cy="1584231"/>
            </a:xfrm>
            <a:prstGeom prst="rect">
              <a:avLst/>
            </a:prstGeom>
            <a:solidFill>
              <a:srgbClr val="0020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121917" tIns="60958" rIns="121917" bIns="60958"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MY" altLang="en-US" sz="25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SENARAI SEMAK</a:t>
              </a:r>
            </a:p>
          </p:txBody>
        </p:sp>
        <p:sp>
          <p:nvSpPr>
            <p:cNvPr id="10" name="Title 4">
              <a:extLst>
                <a:ext uri="{FF2B5EF4-FFF2-40B4-BE49-F238E27FC236}">
                  <a16:creationId xmlns:a16="http://schemas.microsoft.com/office/drawing/2014/main" id="{BBB6BEF1-56D6-A44F-48BC-4AC2E0CF7D6A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8192737" y="3915583"/>
              <a:ext cx="3125273" cy="1584231"/>
            </a:xfrm>
            <a:prstGeom prst="rect">
              <a:avLst/>
            </a:prstGeom>
            <a:solidFill>
              <a:srgbClr val="0020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121917" tIns="60958" rIns="121917" bIns="60958"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MY" altLang="en-US" sz="25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NILAI ANUGERAH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810150439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94AEC0D-8672-3B06-AC14-C5B9740446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2F592E-BA4B-4218-8A8C-683F616A8CF2}" type="slidenum">
              <a:rPr kumimoji="0" lang="en-MY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CR A Extended" panose="02010509020102010303" pitchFamily="50" charset="0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MY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OCR A Extended" panose="02010509020102010303" pitchFamily="50" charset="0"/>
              <a:ea typeface="+mn-ea"/>
              <a:cs typeface="+mn-cs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501E37A-4DAB-45CF-58E2-A86442EA1502}"/>
              </a:ext>
            </a:extLst>
          </p:cNvPr>
          <p:cNvSpPr txBox="1"/>
          <p:nvPr/>
        </p:nvSpPr>
        <p:spPr>
          <a:xfrm>
            <a:off x="697484" y="2438259"/>
            <a:ext cx="10685570" cy="37370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>
              <a:lnSpc>
                <a:spcPct val="150000"/>
              </a:lnSpc>
            </a:pPr>
            <a:r>
              <a:rPr lang="ms-MY" sz="2000" b="1" dirty="0">
                <a:effectLst/>
                <a:latin typeface="Abadi" panose="020B0604020104020204" pitchFamily="34" charset="0"/>
                <a:ea typeface="Times New Roman" panose="02020603050405020304" pitchFamily="18" charset="0"/>
              </a:rPr>
              <a:t>Transformasi kaedah pengajaran </a:t>
            </a:r>
            <a:r>
              <a:rPr lang="ms-MY" sz="2000" dirty="0">
                <a:effectLst/>
                <a:latin typeface="Abadi" panose="020B0604020104020204" pitchFamily="34" charset="0"/>
                <a:ea typeface="Times New Roman" panose="02020603050405020304" pitchFamily="18" charset="0"/>
              </a:rPr>
              <a:t>sama ada dalam bentuk syarahan secara interaktif atau tanpa syarahan. Kategori ini memberi fokus kepada kaedah pengajaran bertujuan untuk meningkatkan keterlibatan dan pencapaian pembelajaran pelajar. </a:t>
            </a:r>
            <a:endParaRPr lang="en-MY" sz="2000" dirty="0">
              <a:effectLst/>
              <a:latin typeface="Abadi" panose="020B0604020104020204" pitchFamily="34" charset="0"/>
              <a:ea typeface="Times New Roman" panose="02020603050405020304" pitchFamily="18" charset="0"/>
            </a:endParaRPr>
          </a:p>
          <a:p>
            <a:pPr algn="justLow">
              <a:lnSpc>
                <a:spcPct val="150000"/>
              </a:lnSpc>
            </a:pPr>
            <a:r>
              <a:rPr lang="ms-MY" sz="2000" dirty="0">
                <a:effectLst/>
                <a:latin typeface="Abadi" panose="020B0604020104020204" pitchFamily="34" charset="0"/>
                <a:ea typeface="Times New Roman" panose="02020603050405020304" pitchFamily="18" charset="0"/>
              </a:rPr>
              <a:t> </a:t>
            </a:r>
            <a:endParaRPr lang="en-MY" sz="2000" dirty="0">
              <a:effectLst/>
              <a:latin typeface="Abadi" panose="020B0604020104020204" pitchFamily="34" charset="0"/>
              <a:ea typeface="Times New Roman" panose="02020603050405020304" pitchFamily="18" charset="0"/>
            </a:endParaRPr>
          </a:p>
          <a:p>
            <a:pPr algn="justLow">
              <a:lnSpc>
                <a:spcPct val="150000"/>
              </a:lnSpc>
            </a:pPr>
            <a:r>
              <a:rPr lang="ms-MY" sz="2000" b="1" dirty="0">
                <a:effectLst/>
                <a:latin typeface="Abadi" panose="020B0604020104020204" pitchFamily="34" charset="0"/>
                <a:ea typeface="Times New Roman" panose="02020603050405020304" pitchFamily="18" charset="0"/>
              </a:rPr>
              <a:t>Kaedah pengajaran syarahan </a:t>
            </a:r>
            <a:r>
              <a:rPr lang="ms-MY" sz="2000" dirty="0">
                <a:effectLst/>
                <a:latin typeface="Abadi" panose="020B0604020104020204" pitchFamily="34" charset="0"/>
                <a:ea typeface="Times New Roman" panose="02020603050405020304" pitchFamily="18" charset="0"/>
              </a:rPr>
              <a:t>secara interaktif atau tanpa syarahan yang telah berjaya mentransformasikan pengendalian sesuatu kursus secara efektif dan interaktif terutamanya ke atas keterlibatan dan pembelajaran aktif pelajar (</a:t>
            </a:r>
            <a:r>
              <a:rPr lang="ms-MY" sz="2000" i="1" dirty="0">
                <a:effectLst/>
                <a:latin typeface="Abadi" panose="020B0604020104020204" pitchFamily="34" charset="0"/>
                <a:ea typeface="Times New Roman" panose="02020603050405020304" pitchFamily="18" charset="0"/>
              </a:rPr>
              <a:t>active learning</a:t>
            </a:r>
            <a:r>
              <a:rPr lang="ms-MY" sz="2000" dirty="0">
                <a:effectLst/>
                <a:latin typeface="Abadi" panose="020B0604020104020204" pitchFamily="34" charset="0"/>
                <a:ea typeface="Times New Roman" panose="02020603050405020304" pitchFamily="18" charset="0"/>
              </a:rPr>
              <a:t>). Kaedah yang digunakan terbukti mencapai sekurang-kurangnya satu hasil pembelajaran (</a:t>
            </a:r>
            <a:r>
              <a:rPr lang="ms-MY" sz="2000" i="1" dirty="0">
                <a:effectLst/>
                <a:latin typeface="Abadi" panose="020B0604020104020204" pitchFamily="34" charset="0"/>
                <a:ea typeface="Times New Roman" panose="02020603050405020304" pitchFamily="18" charset="0"/>
              </a:rPr>
              <a:t>learning outcome</a:t>
            </a:r>
            <a:r>
              <a:rPr lang="ms-MY" sz="2000" dirty="0">
                <a:effectLst/>
                <a:latin typeface="Abadi" panose="020B0604020104020204" pitchFamily="34" charset="0"/>
                <a:ea typeface="Times New Roman" panose="02020603050405020304" pitchFamily="18" charset="0"/>
              </a:rPr>
              <a:t>). </a:t>
            </a:r>
            <a:endParaRPr lang="en-MY" sz="2000" dirty="0">
              <a:effectLst/>
              <a:latin typeface="Abadi" panose="020B0604020104020204" pitchFamily="34" charset="0"/>
              <a:ea typeface="Times New Roman" panose="02020603050405020304" pitchFamily="18" charset="0"/>
            </a:endParaRPr>
          </a:p>
        </p:txBody>
      </p:sp>
      <p:pic>
        <p:nvPicPr>
          <p:cNvPr id="6" name="Picture 5" descr="A blue star with red border&#10;&#10;Description automatically generated">
            <a:extLst>
              <a:ext uri="{FF2B5EF4-FFF2-40B4-BE49-F238E27FC236}">
                <a16:creationId xmlns:a16="http://schemas.microsoft.com/office/drawing/2014/main" id="{FE015504-8012-4177-8F3E-26DC0B9478EA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51792" y="0"/>
            <a:ext cx="886542" cy="676310"/>
          </a:xfrm>
          <a:prstGeom prst="rect">
            <a:avLst/>
          </a:prstGeom>
        </p:spPr>
      </p:pic>
      <p:sp>
        <p:nvSpPr>
          <p:cNvPr id="8" name="Title 4">
            <a:extLst>
              <a:ext uri="{FF2B5EF4-FFF2-40B4-BE49-F238E27FC236}">
                <a16:creationId xmlns:a16="http://schemas.microsoft.com/office/drawing/2014/main" id="{C14B75E3-D973-7D6D-F2AA-E19992379181}"/>
              </a:ext>
            </a:extLst>
          </p:cNvPr>
          <p:cNvSpPr txBox="1">
            <a:spLocks/>
          </p:cNvSpPr>
          <p:nvPr/>
        </p:nvSpPr>
        <p:spPr bwMode="auto">
          <a:xfrm>
            <a:off x="258792" y="965098"/>
            <a:ext cx="2648310" cy="1329528"/>
          </a:xfrm>
          <a:prstGeom prst="rect">
            <a:avLst/>
          </a:prstGeom>
          <a:solidFill>
            <a:srgbClr val="0020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MY" altLang="en-US" sz="3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DEFINISI</a:t>
            </a:r>
          </a:p>
        </p:txBody>
      </p:sp>
      <p:sp>
        <p:nvSpPr>
          <p:cNvPr id="9" name="Title 4">
            <a:extLst>
              <a:ext uri="{FF2B5EF4-FFF2-40B4-BE49-F238E27FC236}">
                <a16:creationId xmlns:a16="http://schemas.microsoft.com/office/drawing/2014/main" id="{8B951412-8E40-3D8E-9FEB-42942B0AEAB1}"/>
              </a:ext>
            </a:extLst>
          </p:cNvPr>
          <p:cNvSpPr txBox="1">
            <a:spLocks/>
          </p:cNvSpPr>
          <p:nvPr/>
        </p:nvSpPr>
        <p:spPr bwMode="auto">
          <a:xfrm>
            <a:off x="3229756" y="973726"/>
            <a:ext cx="1494094" cy="545828"/>
          </a:xfrm>
          <a:prstGeom prst="rect">
            <a:avLst/>
          </a:prstGeom>
          <a:solidFill>
            <a:srgbClr val="002060">
              <a:alpha val="50000"/>
            </a:srgbClr>
          </a:solidFill>
          <a:ln>
            <a:noFill/>
          </a:ln>
        </p:spPr>
        <p:txBody>
          <a:bodyPr lIns="121917" tIns="60958" rIns="121917" bIns="60958"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MY" altLang="en-US" sz="1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OBJEKTIF</a:t>
            </a:r>
          </a:p>
        </p:txBody>
      </p:sp>
      <p:sp>
        <p:nvSpPr>
          <p:cNvPr id="10" name="Title 4">
            <a:extLst>
              <a:ext uri="{FF2B5EF4-FFF2-40B4-BE49-F238E27FC236}">
                <a16:creationId xmlns:a16="http://schemas.microsoft.com/office/drawing/2014/main" id="{DBC71DF7-030C-1548-A702-B6A4D1A0DC94}"/>
              </a:ext>
            </a:extLst>
          </p:cNvPr>
          <p:cNvSpPr txBox="1">
            <a:spLocks/>
          </p:cNvSpPr>
          <p:nvPr/>
        </p:nvSpPr>
        <p:spPr bwMode="auto">
          <a:xfrm>
            <a:off x="4968838" y="973726"/>
            <a:ext cx="1463932" cy="545828"/>
          </a:xfrm>
          <a:prstGeom prst="rect">
            <a:avLst/>
          </a:prstGeom>
          <a:solidFill>
            <a:srgbClr val="002060">
              <a:alpha val="50000"/>
            </a:srgbClr>
          </a:solidFill>
          <a:ln>
            <a:noFill/>
          </a:ln>
        </p:spPr>
        <p:txBody>
          <a:bodyPr lIns="121917" tIns="60958" rIns="121917" bIns="60958"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MY" altLang="en-US" sz="1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SYARAT</a:t>
            </a:r>
          </a:p>
        </p:txBody>
      </p:sp>
      <p:sp>
        <p:nvSpPr>
          <p:cNvPr id="11" name="Title 4">
            <a:extLst>
              <a:ext uri="{FF2B5EF4-FFF2-40B4-BE49-F238E27FC236}">
                <a16:creationId xmlns:a16="http://schemas.microsoft.com/office/drawing/2014/main" id="{726BF52B-315D-47FC-F208-6FDF105FC020}"/>
              </a:ext>
            </a:extLst>
          </p:cNvPr>
          <p:cNvSpPr txBox="1">
            <a:spLocks/>
          </p:cNvSpPr>
          <p:nvPr/>
        </p:nvSpPr>
        <p:spPr bwMode="auto">
          <a:xfrm>
            <a:off x="6677758" y="994763"/>
            <a:ext cx="1494094" cy="545827"/>
          </a:xfrm>
          <a:prstGeom prst="rect">
            <a:avLst/>
          </a:prstGeom>
          <a:solidFill>
            <a:srgbClr val="002060">
              <a:alpha val="50000"/>
            </a:srgbClr>
          </a:solidFill>
          <a:ln>
            <a:noFill/>
          </a:ln>
        </p:spPr>
        <p:txBody>
          <a:bodyPr lIns="121917" tIns="60958" rIns="121917" bIns="60958"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MY" altLang="en-US" sz="1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KRITERIA PENILAIAN</a:t>
            </a:r>
          </a:p>
        </p:txBody>
      </p:sp>
      <p:sp>
        <p:nvSpPr>
          <p:cNvPr id="12" name="Title 4">
            <a:extLst>
              <a:ext uri="{FF2B5EF4-FFF2-40B4-BE49-F238E27FC236}">
                <a16:creationId xmlns:a16="http://schemas.microsoft.com/office/drawing/2014/main" id="{8B48B709-D556-D7AB-82CC-67039774C930}"/>
              </a:ext>
            </a:extLst>
          </p:cNvPr>
          <p:cNvSpPr txBox="1">
            <a:spLocks/>
          </p:cNvSpPr>
          <p:nvPr/>
        </p:nvSpPr>
        <p:spPr bwMode="auto">
          <a:xfrm>
            <a:off x="8416840" y="981295"/>
            <a:ext cx="1494094" cy="545827"/>
          </a:xfrm>
          <a:prstGeom prst="rect">
            <a:avLst/>
          </a:prstGeom>
          <a:solidFill>
            <a:srgbClr val="002060">
              <a:alpha val="50000"/>
            </a:srgbClr>
          </a:solidFill>
          <a:ln>
            <a:noFill/>
          </a:ln>
        </p:spPr>
        <p:txBody>
          <a:bodyPr lIns="121917" tIns="60958" rIns="121917" bIns="60958"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MY" altLang="en-US" sz="1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SENARAI SEMAK</a:t>
            </a:r>
          </a:p>
        </p:txBody>
      </p:sp>
      <p:sp>
        <p:nvSpPr>
          <p:cNvPr id="13" name="Title 4">
            <a:extLst>
              <a:ext uri="{FF2B5EF4-FFF2-40B4-BE49-F238E27FC236}">
                <a16:creationId xmlns:a16="http://schemas.microsoft.com/office/drawing/2014/main" id="{408D7303-9296-B86A-3624-96F305F7C0E3}"/>
              </a:ext>
            </a:extLst>
          </p:cNvPr>
          <p:cNvSpPr txBox="1">
            <a:spLocks/>
          </p:cNvSpPr>
          <p:nvPr/>
        </p:nvSpPr>
        <p:spPr bwMode="auto">
          <a:xfrm>
            <a:off x="10125760" y="981294"/>
            <a:ext cx="1488371" cy="545827"/>
          </a:xfrm>
          <a:prstGeom prst="rect">
            <a:avLst/>
          </a:prstGeom>
          <a:solidFill>
            <a:srgbClr val="002060">
              <a:alpha val="50000"/>
            </a:srgbClr>
          </a:solidFill>
          <a:ln>
            <a:noFill/>
          </a:ln>
        </p:spPr>
        <p:txBody>
          <a:bodyPr lIns="121917" tIns="60958" rIns="121917" bIns="60958"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MY" altLang="en-US" sz="1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NILAI ANUGERAH</a:t>
            </a:r>
          </a:p>
        </p:txBody>
      </p:sp>
    </p:spTree>
    <p:extLst>
      <p:ext uri="{BB962C8B-B14F-4D97-AF65-F5344CB8AC3E}">
        <p14:creationId xmlns:p14="http://schemas.microsoft.com/office/powerpoint/2010/main" val="92064241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94AEC0D-8672-3B06-AC14-C5B9740446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2F592E-BA4B-4218-8A8C-683F616A8CF2}" type="slidenum">
              <a:rPr kumimoji="0" lang="en-MY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CR A Extended" panose="02010509020102010303" pitchFamily="50" charset="0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MY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OCR A Extended" panose="02010509020102010303" pitchFamily="50" charset="0"/>
              <a:ea typeface="+mn-ea"/>
              <a:cs typeface="+mn-cs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501E37A-4DAB-45CF-58E2-A86442EA1502}"/>
              </a:ext>
            </a:extLst>
          </p:cNvPr>
          <p:cNvSpPr txBox="1"/>
          <p:nvPr/>
        </p:nvSpPr>
        <p:spPr>
          <a:xfrm>
            <a:off x="636085" y="2404032"/>
            <a:ext cx="10731499" cy="23399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ms-MY" sz="2500" dirty="0">
                <a:effectLst/>
                <a:latin typeface="Abadi" panose="020B0604020104020204" pitchFamily="34" charset="0"/>
                <a:ea typeface="Times New Roman" panose="02020603050405020304" pitchFamily="18" charset="0"/>
              </a:rPr>
              <a:t>Anugerah ini bertujuan untuk mengenal pasti kaedah pengajaran syarahan secara interaktif atau tanpa syarahan yang telah berjaya mentransformasikan pengendalian sesuatu kursus secara efektif, terutamanya ke atas </a:t>
            </a:r>
            <a:r>
              <a:rPr lang="ms-MY" sz="2500" b="1" dirty="0">
                <a:effectLst/>
                <a:latin typeface="Abadi" panose="020B0604020104020204" pitchFamily="34" charset="0"/>
                <a:ea typeface="Times New Roman" panose="02020603050405020304" pitchFamily="18" charset="0"/>
              </a:rPr>
              <a:t>keterlibatan</a:t>
            </a:r>
            <a:r>
              <a:rPr lang="ms-MY" sz="2500" dirty="0">
                <a:effectLst/>
                <a:latin typeface="Abadi" panose="020B0604020104020204" pitchFamily="34" charset="0"/>
                <a:ea typeface="Times New Roman" panose="02020603050405020304" pitchFamily="18" charset="0"/>
              </a:rPr>
              <a:t> dan </a:t>
            </a:r>
            <a:r>
              <a:rPr lang="ms-MY" sz="2500" b="1" dirty="0">
                <a:effectLst/>
                <a:latin typeface="Abadi" panose="020B0604020104020204" pitchFamily="34" charset="0"/>
                <a:ea typeface="Times New Roman" panose="02020603050405020304" pitchFamily="18" charset="0"/>
              </a:rPr>
              <a:t>pembelajaran aktif pelajar</a:t>
            </a:r>
            <a:r>
              <a:rPr lang="ms-MY" sz="2500" dirty="0">
                <a:effectLst/>
                <a:latin typeface="Abadi" panose="020B0604020104020204" pitchFamily="34" charset="0"/>
                <a:ea typeface="Times New Roman" panose="02020603050405020304" pitchFamily="18" charset="0"/>
              </a:rPr>
              <a:t>.</a:t>
            </a:r>
            <a:endParaRPr lang="en-MY" sz="2500" dirty="0">
              <a:effectLst/>
              <a:latin typeface="Abadi" panose="020B0604020104020204" pitchFamily="34" charset="0"/>
              <a:ea typeface="Times New Roman" panose="02020603050405020304" pitchFamily="18" charset="0"/>
            </a:endParaRPr>
          </a:p>
        </p:txBody>
      </p:sp>
      <p:pic>
        <p:nvPicPr>
          <p:cNvPr id="6" name="Picture 5" descr="A blue star with red border&#10;&#10;Description automatically generated">
            <a:extLst>
              <a:ext uri="{FF2B5EF4-FFF2-40B4-BE49-F238E27FC236}">
                <a16:creationId xmlns:a16="http://schemas.microsoft.com/office/drawing/2014/main" id="{44915413-E83A-51A5-98F0-BF460C94FD0C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51792" y="0"/>
            <a:ext cx="886542" cy="676310"/>
          </a:xfrm>
          <a:prstGeom prst="rect">
            <a:avLst/>
          </a:prstGeom>
        </p:spPr>
      </p:pic>
      <p:sp>
        <p:nvSpPr>
          <p:cNvPr id="8" name="Title 4">
            <a:extLst>
              <a:ext uri="{FF2B5EF4-FFF2-40B4-BE49-F238E27FC236}">
                <a16:creationId xmlns:a16="http://schemas.microsoft.com/office/drawing/2014/main" id="{554D65B3-2635-2614-40DB-15E726C9C882}"/>
              </a:ext>
            </a:extLst>
          </p:cNvPr>
          <p:cNvSpPr txBox="1">
            <a:spLocks/>
          </p:cNvSpPr>
          <p:nvPr/>
        </p:nvSpPr>
        <p:spPr bwMode="auto">
          <a:xfrm>
            <a:off x="-1645027" y="1073060"/>
            <a:ext cx="1494094" cy="545828"/>
          </a:xfrm>
          <a:prstGeom prst="rect">
            <a:avLst/>
          </a:prstGeom>
          <a:solidFill>
            <a:srgbClr val="0020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MY" altLang="en-US" sz="1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DEFINISI</a:t>
            </a:r>
          </a:p>
        </p:txBody>
      </p:sp>
      <p:sp>
        <p:nvSpPr>
          <p:cNvPr id="9" name="Title 4">
            <a:extLst>
              <a:ext uri="{FF2B5EF4-FFF2-40B4-BE49-F238E27FC236}">
                <a16:creationId xmlns:a16="http://schemas.microsoft.com/office/drawing/2014/main" id="{D7679C76-ED32-486B-0BEE-D765FC4226A7}"/>
              </a:ext>
            </a:extLst>
          </p:cNvPr>
          <p:cNvSpPr txBox="1">
            <a:spLocks/>
          </p:cNvSpPr>
          <p:nvPr/>
        </p:nvSpPr>
        <p:spPr bwMode="auto">
          <a:xfrm>
            <a:off x="520292" y="784505"/>
            <a:ext cx="2760187" cy="1329528"/>
          </a:xfrm>
          <a:prstGeom prst="rect">
            <a:avLst/>
          </a:prstGeom>
          <a:solidFill>
            <a:srgbClr val="0020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MY" altLang="en-US" sz="3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OBJEKTIF</a:t>
            </a:r>
          </a:p>
        </p:txBody>
      </p:sp>
      <p:sp>
        <p:nvSpPr>
          <p:cNvPr id="10" name="Title 4">
            <a:extLst>
              <a:ext uri="{FF2B5EF4-FFF2-40B4-BE49-F238E27FC236}">
                <a16:creationId xmlns:a16="http://schemas.microsoft.com/office/drawing/2014/main" id="{A904D1F1-1463-5921-0F29-8506AE2BDF71}"/>
              </a:ext>
            </a:extLst>
          </p:cNvPr>
          <p:cNvSpPr txBox="1">
            <a:spLocks/>
          </p:cNvSpPr>
          <p:nvPr/>
        </p:nvSpPr>
        <p:spPr bwMode="auto">
          <a:xfrm>
            <a:off x="3758186" y="1073230"/>
            <a:ext cx="1463932" cy="545828"/>
          </a:xfrm>
          <a:prstGeom prst="rect">
            <a:avLst/>
          </a:prstGeom>
          <a:solidFill>
            <a:srgbClr val="002060">
              <a:alpha val="50000"/>
            </a:srgbClr>
          </a:solidFill>
          <a:ln>
            <a:noFill/>
          </a:ln>
        </p:spPr>
        <p:txBody>
          <a:bodyPr lIns="121917" tIns="60958" rIns="121917" bIns="60958"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MY" altLang="en-US" sz="1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SYARAT</a:t>
            </a:r>
          </a:p>
        </p:txBody>
      </p:sp>
      <p:sp>
        <p:nvSpPr>
          <p:cNvPr id="11" name="Title 4">
            <a:extLst>
              <a:ext uri="{FF2B5EF4-FFF2-40B4-BE49-F238E27FC236}">
                <a16:creationId xmlns:a16="http://schemas.microsoft.com/office/drawing/2014/main" id="{78A7C36A-6086-F775-31CE-B347C56D919C}"/>
              </a:ext>
            </a:extLst>
          </p:cNvPr>
          <p:cNvSpPr txBox="1">
            <a:spLocks/>
          </p:cNvSpPr>
          <p:nvPr/>
        </p:nvSpPr>
        <p:spPr bwMode="auto">
          <a:xfrm>
            <a:off x="5467106" y="1094267"/>
            <a:ext cx="1494094" cy="545827"/>
          </a:xfrm>
          <a:prstGeom prst="rect">
            <a:avLst/>
          </a:prstGeom>
          <a:solidFill>
            <a:srgbClr val="002060">
              <a:alpha val="50000"/>
            </a:srgbClr>
          </a:solidFill>
          <a:ln>
            <a:noFill/>
          </a:ln>
        </p:spPr>
        <p:txBody>
          <a:bodyPr lIns="121917" tIns="60958" rIns="121917" bIns="60958"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MY" altLang="en-US" sz="1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KRITERIA PENILAIAN</a:t>
            </a:r>
          </a:p>
        </p:txBody>
      </p:sp>
      <p:sp>
        <p:nvSpPr>
          <p:cNvPr id="12" name="Title 4">
            <a:extLst>
              <a:ext uri="{FF2B5EF4-FFF2-40B4-BE49-F238E27FC236}">
                <a16:creationId xmlns:a16="http://schemas.microsoft.com/office/drawing/2014/main" id="{2B72F8EC-9B00-9996-3B31-53025BA6FB7E}"/>
              </a:ext>
            </a:extLst>
          </p:cNvPr>
          <p:cNvSpPr txBox="1">
            <a:spLocks/>
          </p:cNvSpPr>
          <p:nvPr/>
        </p:nvSpPr>
        <p:spPr bwMode="auto">
          <a:xfrm>
            <a:off x="7206188" y="1080799"/>
            <a:ext cx="1494094" cy="545827"/>
          </a:xfrm>
          <a:prstGeom prst="rect">
            <a:avLst/>
          </a:prstGeom>
          <a:solidFill>
            <a:srgbClr val="002060">
              <a:alpha val="50000"/>
            </a:srgbClr>
          </a:solidFill>
          <a:ln>
            <a:noFill/>
          </a:ln>
        </p:spPr>
        <p:txBody>
          <a:bodyPr lIns="121917" tIns="60958" rIns="121917" bIns="60958"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MY" altLang="en-US" sz="1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SENARAI SEMAK</a:t>
            </a:r>
          </a:p>
        </p:txBody>
      </p:sp>
      <p:sp>
        <p:nvSpPr>
          <p:cNvPr id="13" name="Title 4">
            <a:extLst>
              <a:ext uri="{FF2B5EF4-FFF2-40B4-BE49-F238E27FC236}">
                <a16:creationId xmlns:a16="http://schemas.microsoft.com/office/drawing/2014/main" id="{AD7A389E-6557-CF03-98CA-7D0DAF8DF7C2}"/>
              </a:ext>
            </a:extLst>
          </p:cNvPr>
          <p:cNvSpPr txBox="1">
            <a:spLocks/>
          </p:cNvSpPr>
          <p:nvPr/>
        </p:nvSpPr>
        <p:spPr bwMode="auto">
          <a:xfrm>
            <a:off x="8945270" y="1080798"/>
            <a:ext cx="1488371" cy="545827"/>
          </a:xfrm>
          <a:prstGeom prst="rect">
            <a:avLst/>
          </a:prstGeom>
          <a:solidFill>
            <a:srgbClr val="002060">
              <a:alpha val="50000"/>
            </a:srgbClr>
          </a:solidFill>
          <a:ln>
            <a:noFill/>
          </a:ln>
        </p:spPr>
        <p:txBody>
          <a:bodyPr lIns="121917" tIns="60958" rIns="121917" bIns="60958"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MY" altLang="en-US" sz="1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NILAI ANUGERAH</a:t>
            </a:r>
          </a:p>
        </p:txBody>
      </p:sp>
    </p:spTree>
    <p:extLst>
      <p:ext uri="{BB962C8B-B14F-4D97-AF65-F5344CB8AC3E}">
        <p14:creationId xmlns:p14="http://schemas.microsoft.com/office/powerpoint/2010/main" val="411320545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94AEC0D-8672-3B06-AC14-C5B9740446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2F592E-BA4B-4218-8A8C-683F616A8CF2}" type="slidenum">
              <a:rPr kumimoji="0" lang="en-MY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CR A Extended" panose="02010509020102010303" pitchFamily="50" charset="0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MY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OCR A Extended" panose="02010509020102010303" pitchFamily="50" charset="0"/>
              <a:ea typeface="+mn-ea"/>
              <a:cs typeface="+mn-cs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501E37A-4DAB-45CF-58E2-A86442EA1502}"/>
              </a:ext>
            </a:extLst>
          </p:cNvPr>
          <p:cNvSpPr txBox="1"/>
          <p:nvPr/>
        </p:nvSpPr>
        <p:spPr>
          <a:xfrm>
            <a:off x="646029" y="2027882"/>
            <a:ext cx="10731499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just">
              <a:buFont typeface="+mj-lt"/>
              <a:buAutoNum type="arabicPeriod"/>
            </a:pPr>
            <a:r>
              <a:rPr lang="ms-MY" sz="2000" dirty="0">
                <a:effectLst/>
                <a:latin typeface="Abadi" panose="020B0604020104020204" pitchFamily="34" charset="0"/>
                <a:ea typeface="Times New Roman" panose="02020603050405020304" pitchFamily="18" charset="0"/>
              </a:rPr>
              <a:t>Penyertaan terbuka kepada </a:t>
            </a:r>
            <a:r>
              <a:rPr lang="ms-MY" sz="2000" b="1" dirty="0">
                <a:effectLst/>
                <a:latin typeface="Abadi" panose="020B0604020104020204" pitchFamily="34" charset="0"/>
                <a:ea typeface="Times New Roman" panose="02020603050405020304" pitchFamily="18" charset="0"/>
              </a:rPr>
              <a:t>individu / kumpulan</a:t>
            </a:r>
            <a:r>
              <a:rPr lang="ms-MY" sz="2000" dirty="0">
                <a:effectLst/>
                <a:latin typeface="Abadi" panose="020B0604020104020204" pitchFamily="34" charset="0"/>
                <a:ea typeface="Times New Roman" panose="02020603050405020304" pitchFamily="18" charset="0"/>
              </a:rPr>
              <a:t>.</a:t>
            </a:r>
          </a:p>
          <a:p>
            <a:pPr marL="457200" indent="-457200" algn="just">
              <a:buFont typeface="+mj-lt"/>
              <a:buAutoNum type="arabicPeriod"/>
            </a:pPr>
            <a:endParaRPr lang="en-MY" sz="2000" dirty="0">
              <a:latin typeface="Abadi" panose="020B0604020104020204" pitchFamily="34" charset="0"/>
              <a:ea typeface="Times New Roman" panose="02020603050405020304" pitchFamily="18" charset="0"/>
            </a:endParaRPr>
          </a:p>
          <a:p>
            <a:pPr marL="457200" indent="-457200" algn="just">
              <a:buFont typeface="+mj-lt"/>
              <a:buAutoNum type="arabicPeriod"/>
            </a:pPr>
            <a:r>
              <a:rPr lang="ms-MY" sz="2000" dirty="0">
                <a:effectLst/>
                <a:latin typeface="Abadi" panose="020B0604020104020204" pitchFamily="34" charset="0"/>
                <a:ea typeface="Times New Roman" panose="02020603050405020304" pitchFamily="18" charset="0"/>
              </a:rPr>
              <a:t>Hanya </a:t>
            </a:r>
            <a:r>
              <a:rPr lang="ms-MY" sz="2000" b="1" dirty="0">
                <a:effectLst/>
                <a:latin typeface="Abadi" panose="020B0604020104020204" pitchFamily="34" charset="0"/>
                <a:ea typeface="Times New Roman" panose="02020603050405020304" pitchFamily="18" charset="0"/>
              </a:rPr>
              <a:t>1 permohonan bagi setiap individu / kumpulan </a:t>
            </a:r>
            <a:r>
              <a:rPr lang="ms-MY" sz="2000" dirty="0">
                <a:effectLst/>
                <a:latin typeface="Abadi" panose="020B0604020104020204" pitchFamily="34" charset="0"/>
                <a:ea typeface="Times New Roman" panose="02020603050405020304" pitchFamily="18" charset="0"/>
              </a:rPr>
              <a:t>dalam kategori ini.</a:t>
            </a:r>
          </a:p>
          <a:p>
            <a:pPr marL="457200" indent="-457200" algn="just">
              <a:buFont typeface="+mj-lt"/>
              <a:buAutoNum type="arabicPeriod"/>
            </a:pPr>
            <a:endParaRPr lang="en-MY" sz="2000" dirty="0">
              <a:latin typeface="Abadi" panose="020B0604020104020204" pitchFamily="34" charset="0"/>
              <a:ea typeface="Times New Roman" panose="02020603050405020304" pitchFamily="18" charset="0"/>
            </a:endParaRPr>
          </a:p>
          <a:p>
            <a:pPr marL="457200" indent="-457200" algn="just">
              <a:buFont typeface="+mj-lt"/>
              <a:buAutoNum type="arabicPeriod"/>
            </a:pPr>
            <a:r>
              <a:rPr lang="ms-MY" sz="2000" dirty="0">
                <a:effectLst/>
                <a:latin typeface="Abadi" panose="020B0604020104020204" pitchFamily="34" charset="0"/>
                <a:ea typeface="Times New Roman" panose="02020603050405020304" pitchFamily="18" charset="0"/>
              </a:rPr>
              <a:t>Pemohon perlu mengemukakan </a:t>
            </a:r>
            <a:r>
              <a:rPr lang="ms-MY" sz="2000" b="1" dirty="0">
                <a:effectLst/>
                <a:latin typeface="Abadi" panose="020B0604020104020204" pitchFamily="34" charset="0"/>
                <a:ea typeface="Times New Roman" panose="02020603050405020304" pitchFamily="18" charset="0"/>
              </a:rPr>
              <a:t>1 video berdurasi tidak lebih daripada 3 minit </a:t>
            </a:r>
            <a:r>
              <a:rPr lang="ms-MY" sz="2000" dirty="0">
                <a:effectLst/>
                <a:latin typeface="Abadi" panose="020B0604020104020204" pitchFamily="34" charset="0"/>
                <a:ea typeface="Times New Roman" panose="02020603050405020304" pitchFamily="18" charset="0"/>
              </a:rPr>
              <a:t>yang menerangkan kaedah pengajaran masing-masing.</a:t>
            </a:r>
          </a:p>
          <a:p>
            <a:pPr marL="457200" indent="-457200" algn="just">
              <a:buFont typeface="+mj-lt"/>
              <a:buAutoNum type="arabicPeriod"/>
            </a:pPr>
            <a:endParaRPr lang="en-MY" sz="2000" dirty="0">
              <a:latin typeface="Abadi" panose="020B0604020104020204" pitchFamily="34" charset="0"/>
              <a:ea typeface="Times New Roman" panose="02020603050405020304" pitchFamily="18" charset="0"/>
            </a:endParaRPr>
          </a:p>
          <a:p>
            <a:pPr marL="457200" indent="-457200" algn="just">
              <a:buFont typeface="+mj-lt"/>
              <a:buAutoNum type="arabicPeriod"/>
            </a:pPr>
            <a:r>
              <a:rPr lang="ms-MY" sz="2000" dirty="0">
                <a:effectLst/>
                <a:latin typeface="Abadi" panose="020B0604020104020204" pitchFamily="34" charset="0"/>
                <a:ea typeface="Times New Roman" panose="02020603050405020304" pitchFamily="18" charset="0"/>
              </a:rPr>
              <a:t>Pemohon juga perlu menyediakan </a:t>
            </a:r>
            <a:r>
              <a:rPr lang="ms-MY" sz="2000" b="1" dirty="0">
                <a:effectLst/>
                <a:latin typeface="Abadi" panose="020B0604020104020204" pitchFamily="34" charset="0"/>
                <a:ea typeface="Times New Roman" panose="02020603050405020304" pitchFamily="18" charset="0"/>
              </a:rPr>
              <a:t>1 e-book (.pdf) </a:t>
            </a:r>
            <a:r>
              <a:rPr lang="ms-MY" sz="2000" dirty="0">
                <a:effectLst/>
                <a:latin typeface="Abadi" panose="020B0604020104020204" pitchFamily="34" charset="0"/>
                <a:ea typeface="Times New Roman" panose="02020603050405020304" pitchFamily="18" charset="0"/>
              </a:rPr>
              <a:t>yang mengandungi maklumat permohonan dan bukti berkaitan pengajaran transformatif. Bukti yang disertakan dalam bentuk pautan perlu </a:t>
            </a:r>
            <a:r>
              <a:rPr lang="ms-MY" sz="2000" b="1" dirty="0">
                <a:effectLst/>
                <a:latin typeface="Abadi" panose="020B0604020104020204" pitchFamily="34" charset="0"/>
                <a:ea typeface="Times New Roman" panose="02020603050405020304" pitchFamily="18" charset="0"/>
              </a:rPr>
              <a:t>dibuka akses kepada awam </a:t>
            </a:r>
            <a:r>
              <a:rPr lang="ms-MY" sz="2000" dirty="0">
                <a:effectLst/>
                <a:latin typeface="Abadi" panose="020B0604020104020204" pitchFamily="34" charset="0"/>
                <a:ea typeface="Times New Roman" panose="02020603050405020304" pitchFamily="18" charset="0"/>
              </a:rPr>
              <a:t>bagi tujuan penilaian. </a:t>
            </a:r>
          </a:p>
          <a:p>
            <a:pPr marL="457200" indent="-457200" algn="just">
              <a:buFont typeface="+mj-lt"/>
              <a:buAutoNum type="arabicPeriod"/>
            </a:pPr>
            <a:endParaRPr lang="en-MY" sz="2000" dirty="0">
              <a:latin typeface="Abadi" panose="020B0604020104020204" pitchFamily="34" charset="0"/>
              <a:ea typeface="Times New Roman" panose="02020603050405020304" pitchFamily="18" charset="0"/>
            </a:endParaRPr>
          </a:p>
          <a:p>
            <a:pPr marL="457200" indent="-457200" algn="just">
              <a:buFont typeface="+mj-lt"/>
              <a:buAutoNum type="arabicPeriod"/>
            </a:pPr>
            <a:r>
              <a:rPr lang="ms-MY" sz="2000" dirty="0">
                <a:effectLst/>
                <a:latin typeface="Abadi" panose="020B0604020104020204" pitchFamily="34" charset="0"/>
                <a:ea typeface="Times New Roman" panose="02020603050405020304" pitchFamily="18" charset="0"/>
              </a:rPr>
              <a:t>Penyertaan hendaklah diperakukan oleh Naib Canselor/setaraf atau Timbalan Naib Canselor/setaraf. Sekiranya borang penyertaan ditandatangani oleh wakil/pemangkunya, surat penurunan kuasa perlu disertakan.</a:t>
            </a:r>
            <a:endParaRPr lang="en-MY" sz="2000" dirty="0">
              <a:effectLst/>
              <a:latin typeface="Abadi" panose="020B0604020104020204" pitchFamily="34" charset="0"/>
              <a:ea typeface="Times New Roman" panose="02020603050405020304" pitchFamily="18" charset="0"/>
            </a:endParaRPr>
          </a:p>
        </p:txBody>
      </p:sp>
      <p:pic>
        <p:nvPicPr>
          <p:cNvPr id="6" name="Picture 5" descr="A blue star with red border&#10;&#10;Description automatically generated">
            <a:extLst>
              <a:ext uri="{FF2B5EF4-FFF2-40B4-BE49-F238E27FC236}">
                <a16:creationId xmlns:a16="http://schemas.microsoft.com/office/drawing/2014/main" id="{FB87D140-1EB0-04B6-63E2-63FBAE665E68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51792" y="0"/>
            <a:ext cx="886542" cy="676310"/>
          </a:xfrm>
          <a:prstGeom prst="rect">
            <a:avLst/>
          </a:prstGeom>
        </p:spPr>
      </p:pic>
      <p:sp>
        <p:nvSpPr>
          <p:cNvPr id="8" name="Title 4">
            <a:extLst>
              <a:ext uri="{FF2B5EF4-FFF2-40B4-BE49-F238E27FC236}">
                <a16:creationId xmlns:a16="http://schemas.microsoft.com/office/drawing/2014/main" id="{A2A1EAF5-016E-2F51-3825-1BBA6B9A5097}"/>
              </a:ext>
            </a:extLst>
          </p:cNvPr>
          <p:cNvSpPr txBox="1">
            <a:spLocks/>
          </p:cNvSpPr>
          <p:nvPr/>
        </p:nvSpPr>
        <p:spPr bwMode="auto">
          <a:xfrm>
            <a:off x="-3361230" y="907867"/>
            <a:ext cx="1494094" cy="545828"/>
          </a:xfrm>
          <a:prstGeom prst="rect">
            <a:avLst/>
          </a:prstGeom>
          <a:solidFill>
            <a:srgbClr val="0020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MY" altLang="en-US" sz="1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DEFINISI</a:t>
            </a:r>
          </a:p>
        </p:txBody>
      </p:sp>
      <p:sp>
        <p:nvSpPr>
          <p:cNvPr id="9" name="Title 4">
            <a:extLst>
              <a:ext uri="{FF2B5EF4-FFF2-40B4-BE49-F238E27FC236}">
                <a16:creationId xmlns:a16="http://schemas.microsoft.com/office/drawing/2014/main" id="{57D01627-D9CD-DFCF-41A3-15513FCE889C}"/>
              </a:ext>
            </a:extLst>
          </p:cNvPr>
          <p:cNvSpPr txBox="1">
            <a:spLocks/>
          </p:cNvSpPr>
          <p:nvPr/>
        </p:nvSpPr>
        <p:spPr bwMode="auto">
          <a:xfrm>
            <a:off x="-1622148" y="916494"/>
            <a:ext cx="1494094" cy="545828"/>
          </a:xfrm>
          <a:prstGeom prst="rect">
            <a:avLst/>
          </a:prstGeom>
          <a:solidFill>
            <a:srgbClr val="0020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MY" altLang="en-US" sz="1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OBJEKTIF</a:t>
            </a:r>
          </a:p>
        </p:txBody>
      </p:sp>
      <p:sp>
        <p:nvSpPr>
          <p:cNvPr id="10" name="Title 4">
            <a:extLst>
              <a:ext uri="{FF2B5EF4-FFF2-40B4-BE49-F238E27FC236}">
                <a16:creationId xmlns:a16="http://schemas.microsoft.com/office/drawing/2014/main" id="{7A7CD96C-DEEF-AE94-3344-7679D0FF91BF}"/>
              </a:ext>
            </a:extLst>
          </p:cNvPr>
          <p:cNvSpPr txBox="1">
            <a:spLocks/>
          </p:cNvSpPr>
          <p:nvPr/>
        </p:nvSpPr>
        <p:spPr bwMode="auto">
          <a:xfrm>
            <a:off x="292068" y="676309"/>
            <a:ext cx="2760187" cy="1329527"/>
          </a:xfrm>
          <a:prstGeom prst="rect">
            <a:avLst/>
          </a:prstGeom>
          <a:solidFill>
            <a:srgbClr val="0020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MY" altLang="en-US" sz="3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SYARAT</a:t>
            </a:r>
          </a:p>
        </p:txBody>
      </p:sp>
      <p:sp>
        <p:nvSpPr>
          <p:cNvPr id="11" name="Title 4">
            <a:extLst>
              <a:ext uri="{FF2B5EF4-FFF2-40B4-BE49-F238E27FC236}">
                <a16:creationId xmlns:a16="http://schemas.microsoft.com/office/drawing/2014/main" id="{4B35C834-A8E4-25BC-D6AD-6365C1DF28D1}"/>
              </a:ext>
            </a:extLst>
          </p:cNvPr>
          <p:cNvSpPr txBox="1">
            <a:spLocks/>
          </p:cNvSpPr>
          <p:nvPr/>
        </p:nvSpPr>
        <p:spPr bwMode="auto">
          <a:xfrm>
            <a:off x="3498244" y="937531"/>
            <a:ext cx="1494094" cy="545827"/>
          </a:xfrm>
          <a:prstGeom prst="rect">
            <a:avLst/>
          </a:prstGeom>
          <a:solidFill>
            <a:srgbClr val="002060">
              <a:alpha val="50000"/>
            </a:srgbClr>
          </a:solidFill>
          <a:ln>
            <a:noFill/>
          </a:ln>
        </p:spPr>
        <p:txBody>
          <a:bodyPr lIns="121917" tIns="60958" rIns="121917" bIns="60958"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MY" altLang="en-US" sz="1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KRITERIA PENILAIAN</a:t>
            </a:r>
          </a:p>
        </p:txBody>
      </p:sp>
      <p:sp>
        <p:nvSpPr>
          <p:cNvPr id="12" name="Title 4">
            <a:extLst>
              <a:ext uri="{FF2B5EF4-FFF2-40B4-BE49-F238E27FC236}">
                <a16:creationId xmlns:a16="http://schemas.microsoft.com/office/drawing/2014/main" id="{C2E2326A-115F-F975-1418-ABA97DA5870B}"/>
              </a:ext>
            </a:extLst>
          </p:cNvPr>
          <p:cNvSpPr txBox="1">
            <a:spLocks/>
          </p:cNvSpPr>
          <p:nvPr/>
        </p:nvSpPr>
        <p:spPr bwMode="auto">
          <a:xfrm>
            <a:off x="5237326" y="924063"/>
            <a:ext cx="1494094" cy="545827"/>
          </a:xfrm>
          <a:prstGeom prst="rect">
            <a:avLst/>
          </a:prstGeom>
          <a:solidFill>
            <a:srgbClr val="002060">
              <a:alpha val="50000"/>
            </a:srgbClr>
          </a:solidFill>
          <a:ln>
            <a:noFill/>
          </a:ln>
        </p:spPr>
        <p:txBody>
          <a:bodyPr lIns="121917" tIns="60958" rIns="121917" bIns="60958"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MY" altLang="en-US" sz="1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SENARAI SEMAK</a:t>
            </a:r>
          </a:p>
        </p:txBody>
      </p:sp>
      <p:sp>
        <p:nvSpPr>
          <p:cNvPr id="13" name="Title 4">
            <a:extLst>
              <a:ext uri="{FF2B5EF4-FFF2-40B4-BE49-F238E27FC236}">
                <a16:creationId xmlns:a16="http://schemas.microsoft.com/office/drawing/2014/main" id="{C68FCD46-C85C-9A98-D622-7B4939FEA7EC}"/>
              </a:ext>
            </a:extLst>
          </p:cNvPr>
          <p:cNvSpPr txBox="1">
            <a:spLocks/>
          </p:cNvSpPr>
          <p:nvPr/>
        </p:nvSpPr>
        <p:spPr bwMode="auto">
          <a:xfrm>
            <a:off x="6976408" y="924062"/>
            <a:ext cx="1488371" cy="545827"/>
          </a:xfrm>
          <a:prstGeom prst="rect">
            <a:avLst/>
          </a:prstGeom>
          <a:solidFill>
            <a:srgbClr val="002060">
              <a:alpha val="50000"/>
            </a:srgbClr>
          </a:solidFill>
          <a:ln>
            <a:noFill/>
          </a:ln>
        </p:spPr>
        <p:txBody>
          <a:bodyPr lIns="121917" tIns="60958" rIns="121917" bIns="60958"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MY" altLang="en-US" sz="1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NILAI ANUGERAH</a:t>
            </a:r>
          </a:p>
        </p:txBody>
      </p:sp>
    </p:spTree>
    <p:extLst>
      <p:ext uri="{BB962C8B-B14F-4D97-AF65-F5344CB8AC3E}">
        <p14:creationId xmlns:p14="http://schemas.microsoft.com/office/powerpoint/2010/main" val="133668135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94AEC0D-8672-3B06-AC14-C5B9740446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2F592E-BA4B-4218-8A8C-683F616A8CF2}" type="slidenum">
              <a:rPr kumimoji="0" lang="en-MY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CR A Extended" panose="02010509020102010303" pitchFamily="50" charset="0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MY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OCR A Extended" panose="02010509020102010303" pitchFamily="50" charset="0"/>
              <a:ea typeface="+mn-ea"/>
              <a:cs typeface="+mn-cs"/>
            </a:endParaRP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AFDB59AB-1B58-3FF7-CBE4-A9261ED8F9B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02103452"/>
              </p:ext>
            </p:extLst>
          </p:nvPr>
        </p:nvGraphicFramePr>
        <p:xfrm>
          <a:off x="730249" y="2315159"/>
          <a:ext cx="10731499" cy="3935284"/>
        </p:xfrm>
        <a:graphic>
          <a:graphicData uri="http://schemas.openxmlformats.org/drawingml/2006/table">
            <a:tbl>
              <a:tblPr firstRow="1" firstCol="1" bandRow="1">
                <a:tableStyleId>{7DF18680-E054-41AD-8BC1-D1AEF772440D}</a:tableStyleId>
              </a:tblPr>
              <a:tblGrid>
                <a:gridCol w="3974052">
                  <a:extLst>
                    <a:ext uri="{9D8B030D-6E8A-4147-A177-3AD203B41FA5}">
                      <a16:colId xmlns:a16="http://schemas.microsoft.com/office/drawing/2014/main" val="2867368146"/>
                    </a:ext>
                  </a:extLst>
                </a:gridCol>
                <a:gridCol w="6757447">
                  <a:extLst>
                    <a:ext uri="{9D8B030D-6E8A-4147-A177-3AD203B41FA5}">
                      <a16:colId xmlns:a16="http://schemas.microsoft.com/office/drawing/2014/main" val="2753246751"/>
                    </a:ext>
                  </a:extLst>
                </a:gridCol>
              </a:tblGrid>
              <a:tr h="887956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r>
                        <a:rPr lang="ms-MY" sz="2000" dirty="0">
                          <a:effectLst/>
                          <a:latin typeface="Abadi" panose="020B0604020104020204" pitchFamily="34" charset="0"/>
                        </a:rPr>
                        <a:t>Rasional (10%)</a:t>
                      </a:r>
                      <a:endParaRPr lang="en-MY" sz="2000" dirty="0">
                        <a:effectLst/>
                        <a:latin typeface="Abadi" panose="020B0604020104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lang="ms-MY" sz="2000" b="0" dirty="0">
                          <a:solidFill>
                            <a:schemeClr val="tx1"/>
                          </a:solidFill>
                          <a:effectLst/>
                          <a:latin typeface="Abadi" panose="020B0604020104020204" pitchFamily="34" charset="0"/>
                        </a:rPr>
                        <a:t>Apakah motivasi dan isu/permasalahan utama yang menggerakkan transformasi kaedah pengajaran?</a:t>
                      </a:r>
                      <a:endParaRPr lang="en-MY" sz="2000" b="0" dirty="0">
                        <a:solidFill>
                          <a:schemeClr val="tx1"/>
                        </a:solidFill>
                        <a:effectLst/>
                        <a:latin typeface="Abadi" panose="020B0604020104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rgbClr val="E9EB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18433893"/>
                  </a:ext>
                </a:extLst>
              </a:tr>
              <a:tr h="755662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r>
                        <a:rPr lang="ms-MY" sz="2000" dirty="0">
                          <a:effectLst/>
                          <a:latin typeface="Abadi" panose="020B0604020104020204" pitchFamily="34" charset="0"/>
                        </a:rPr>
                        <a:t>Kaedah Pengajaran (40%)</a:t>
                      </a:r>
                      <a:endParaRPr lang="en-MY" sz="2000" dirty="0">
                        <a:effectLst/>
                        <a:latin typeface="Abadi" panose="020B0604020104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</a:pPr>
                      <a:r>
                        <a:rPr lang="ms-MY" sz="2000" dirty="0">
                          <a:effectLst/>
                          <a:latin typeface="Abadi" panose="020B0604020104020204" pitchFamily="34" charset="0"/>
                        </a:rPr>
                        <a:t>Apakah kaedah pengajaran transformatif yang digunakan?</a:t>
                      </a:r>
                      <a:endParaRPr lang="en-MY" sz="2000" dirty="0">
                        <a:effectLst/>
                        <a:latin typeface="Abadi" panose="020B0604020104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213989362"/>
                  </a:ext>
                </a:extLst>
              </a:tr>
              <a:tr h="1145833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r>
                        <a:rPr lang="ms-MY" sz="2000" dirty="0">
                          <a:effectLst/>
                          <a:latin typeface="Abadi" panose="020B0604020104020204" pitchFamily="34" charset="0"/>
                        </a:rPr>
                        <a:t>Keterlibatan Pelajar (20%)</a:t>
                      </a:r>
                      <a:endParaRPr lang="en-MY" sz="2000" dirty="0">
                        <a:effectLst/>
                        <a:latin typeface="Abadi" panose="020B0604020104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lang="ms-MY" sz="2000" dirty="0">
                          <a:effectLst/>
                          <a:latin typeface="Abadi" panose="020B0604020104020204" pitchFamily="34" charset="0"/>
                        </a:rPr>
                        <a:t>Sejauh manakah kaedah pengajaran transformatif ini dapat meningkatkan keterlibatan pelajar dalam pengalaman pembelajaran bermakna?</a:t>
                      </a:r>
                      <a:endParaRPr lang="en-MY" sz="2000" dirty="0">
                        <a:effectLst/>
                        <a:latin typeface="Abadi" panose="020B0604020104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194925062"/>
                  </a:ext>
                </a:extLst>
              </a:tr>
              <a:tr h="1145833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r>
                        <a:rPr lang="ms-MY" sz="2000" dirty="0">
                          <a:effectLst/>
                          <a:latin typeface="Abadi" panose="020B0604020104020204" pitchFamily="34" charset="0"/>
                        </a:rPr>
                        <a:t>Keberkesanan dan Impak Kaedah Pengajaran (30%)</a:t>
                      </a:r>
                      <a:endParaRPr lang="en-MY" sz="2000" dirty="0">
                        <a:effectLst/>
                        <a:latin typeface="Abadi" panose="020B0604020104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lang="ms-MY" sz="2000" dirty="0">
                          <a:effectLst/>
                          <a:latin typeface="Abadi" panose="020B0604020104020204" pitchFamily="34" charset="0"/>
                        </a:rPr>
                        <a:t>Sejauh manakah kaedah pengajaran transformatif ini memberi kesan kepada pencapaian hasil pembelajaran pelajar dan impak kepada institusi?</a:t>
                      </a:r>
                      <a:endParaRPr lang="en-MY" sz="2000" dirty="0">
                        <a:effectLst/>
                        <a:latin typeface="Abadi" panose="020B0604020104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02714925"/>
                  </a:ext>
                </a:extLst>
              </a:tr>
            </a:tbl>
          </a:graphicData>
        </a:graphic>
      </p:graphicFrame>
      <p:pic>
        <p:nvPicPr>
          <p:cNvPr id="6" name="Picture 5" descr="A blue star with red border&#10;&#10;Description automatically generated">
            <a:extLst>
              <a:ext uri="{FF2B5EF4-FFF2-40B4-BE49-F238E27FC236}">
                <a16:creationId xmlns:a16="http://schemas.microsoft.com/office/drawing/2014/main" id="{65E869B0-E83E-73F1-4787-9146DCA35FD1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51792" y="0"/>
            <a:ext cx="886542" cy="676310"/>
          </a:xfrm>
          <a:prstGeom prst="rect">
            <a:avLst/>
          </a:prstGeom>
        </p:spPr>
      </p:pic>
      <p:sp>
        <p:nvSpPr>
          <p:cNvPr id="8" name="Title 4">
            <a:extLst>
              <a:ext uri="{FF2B5EF4-FFF2-40B4-BE49-F238E27FC236}">
                <a16:creationId xmlns:a16="http://schemas.microsoft.com/office/drawing/2014/main" id="{BFCE1DA2-094C-3E7A-8F76-6CC1DF731B7E}"/>
              </a:ext>
            </a:extLst>
          </p:cNvPr>
          <p:cNvSpPr txBox="1">
            <a:spLocks/>
          </p:cNvSpPr>
          <p:nvPr/>
        </p:nvSpPr>
        <p:spPr bwMode="auto">
          <a:xfrm>
            <a:off x="-4965743" y="1007087"/>
            <a:ext cx="1494094" cy="545828"/>
          </a:xfrm>
          <a:prstGeom prst="rect">
            <a:avLst/>
          </a:prstGeom>
          <a:solidFill>
            <a:srgbClr val="0020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MY" altLang="en-US" sz="1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DEFINISI</a:t>
            </a:r>
          </a:p>
        </p:txBody>
      </p:sp>
      <p:sp>
        <p:nvSpPr>
          <p:cNvPr id="9" name="Title 4">
            <a:extLst>
              <a:ext uri="{FF2B5EF4-FFF2-40B4-BE49-F238E27FC236}">
                <a16:creationId xmlns:a16="http://schemas.microsoft.com/office/drawing/2014/main" id="{9569887F-8115-2793-80D9-93B183DB7106}"/>
              </a:ext>
            </a:extLst>
          </p:cNvPr>
          <p:cNvSpPr txBox="1">
            <a:spLocks/>
          </p:cNvSpPr>
          <p:nvPr/>
        </p:nvSpPr>
        <p:spPr bwMode="auto">
          <a:xfrm>
            <a:off x="-3226661" y="1015714"/>
            <a:ext cx="1494094" cy="545828"/>
          </a:xfrm>
          <a:prstGeom prst="rect">
            <a:avLst/>
          </a:prstGeom>
          <a:solidFill>
            <a:srgbClr val="0020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MY" altLang="en-US" sz="1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OBJEKTIF</a:t>
            </a:r>
          </a:p>
        </p:txBody>
      </p:sp>
      <p:sp>
        <p:nvSpPr>
          <p:cNvPr id="10" name="Title 4">
            <a:extLst>
              <a:ext uri="{FF2B5EF4-FFF2-40B4-BE49-F238E27FC236}">
                <a16:creationId xmlns:a16="http://schemas.microsoft.com/office/drawing/2014/main" id="{04192575-EF19-33B8-A7F9-B18A3FB9DD61}"/>
              </a:ext>
            </a:extLst>
          </p:cNvPr>
          <p:cNvSpPr txBox="1">
            <a:spLocks/>
          </p:cNvSpPr>
          <p:nvPr/>
        </p:nvSpPr>
        <p:spPr bwMode="auto">
          <a:xfrm>
            <a:off x="-1487579" y="1015714"/>
            <a:ext cx="1463932" cy="545828"/>
          </a:xfrm>
          <a:prstGeom prst="rect">
            <a:avLst/>
          </a:prstGeom>
          <a:solidFill>
            <a:srgbClr val="0020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MY" altLang="en-US" sz="1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SYARAT</a:t>
            </a:r>
          </a:p>
        </p:txBody>
      </p:sp>
      <p:sp>
        <p:nvSpPr>
          <p:cNvPr id="11" name="Title 4">
            <a:extLst>
              <a:ext uri="{FF2B5EF4-FFF2-40B4-BE49-F238E27FC236}">
                <a16:creationId xmlns:a16="http://schemas.microsoft.com/office/drawing/2014/main" id="{8BA5B78F-57A6-3397-554A-F1ADA272D911}"/>
              </a:ext>
            </a:extLst>
          </p:cNvPr>
          <p:cNvSpPr txBox="1">
            <a:spLocks/>
          </p:cNvSpPr>
          <p:nvPr/>
        </p:nvSpPr>
        <p:spPr bwMode="auto">
          <a:xfrm>
            <a:off x="534161" y="736694"/>
            <a:ext cx="2760187" cy="1329527"/>
          </a:xfrm>
          <a:prstGeom prst="rect">
            <a:avLst/>
          </a:prstGeom>
          <a:solidFill>
            <a:srgbClr val="0020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MY" altLang="en-US" sz="3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KRITERIA PENILAIAN</a:t>
            </a:r>
          </a:p>
        </p:txBody>
      </p:sp>
      <p:sp>
        <p:nvSpPr>
          <p:cNvPr id="12" name="Title 4">
            <a:extLst>
              <a:ext uri="{FF2B5EF4-FFF2-40B4-BE49-F238E27FC236}">
                <a16:creationId xmlns:a16="http://schemas.microsoft.com/office/drawing/2014/main" id="{D8C94683-B0A4-29D6-6A50-6271A8005F01}"/>
              </a:ext>
            </a:extLst>
          </p:cNvPr>
          <p:cNvSpPr txBox="1">
            <a:spLocks/>
          </p:cNvSpPr>
          <p:nvPr/>
        </p:nvSpPr>
        <p:spPr bwMode="auto">
          <a:xfrm>
            <a:off x="3612732" y="1128544"/>
            <a:ext cx="1494094" cy="545827"/>
          </a:xfrm>
          <a:prstGeom prst="rect">
            <a:avLst/>
          </a:prstGeom>
          <a:solidFill>
            <a:srgbClr val="002060">
              <a:alpha val="50000"/>
            </a:srgbClr>
          </a:solidFill>
          <a:ln>
            <a:noFill/>
          </a:ln>
        </p:spPr>
        <p:txBody>
          <a:bodyPr lIns="121917" tIns="60958" rIns="121917" bIns="60958"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MY" altLang="en-US" sz="1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SENARAI SEMAK</a:t>
            </a:r>
          </a:p>
        </p:txBody>
      </p:sp>
      <p:sp>
        <p:nvSpPr>
          <p:cNvPr id="13" name="Title 4">
            <a:extLst>
              <a:ext uri="{FF2B5EF4-FFF2-40B4-BE49-F238E27FC236}">
                <a16:creationId xmlns:a16="http://schemas.microsoft.com/office/drawing/2014/main" id="{2543A55D-43EE-87D9-74BD-F52655C5F8BC}"/>
              </a:ext>
            </a:extLst>
          </p:cNvPr>
          <p:cNvSpPr txBox="1">
            <a:spLocks/>
          </p:cNvSpPr>
          <p:nvPr/>
        </p:nvSpPr>
        <p:spPr bwMode="auto">
          <a:xfrm>
            <a:off x="5351814" y="1128543"/>
            <a:ext cx="1488371" cy="545827"/>
          </a:xfrm>
          <a:prstGeom prst="rect">
            <a:avLst/>
          </a:prstGeom>
          <a:solidFill>
            <a:srgbClr val="002060">
              <a:alpha val="50000"/>
            </a:srgbClr>
          </a:solidFill>
          <a:ln>
            <a:noFill/>
          </a:ln>
        </p:spPr>
        <p:txBody>
          <a:bodyPr lIns="121917" tIns="60958" rIns="121917" bIns="60958"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MY" altLang="en-US" sz="1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NILAI ANUGERAH</a:t>
            </a:r>
          </a:p>
        </p:txBody>
      </p:sp>
    </p:spTree>
    <p:extLst>
      <p:ext uri="{BB962C8B-B14F-4D97-AF65-F5344CB8AC3E}">
        <p14:creationId xmlns:p14="http://schemas.microsoft.com/office/powerpoint/2010/main" val="12023037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94AEC0D-8672-3B06-AC14-C5B9740446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2F592E-BA4B-4218-8A8C-683F616A8CF2}" type="slidenum">
              <a:rPr kumimoji="0" lang="en-MY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CR A Extended" panose="02010509020102010303" pitchFamily="50" charset="0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MY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OCR A Extended" panose="02010509020102010303" pitchFamily="50" charset="0"/>
              <a:ea typeface="+mn-ea"/>
              <a:cs typeface="+mn-cs"/>
            </a:endParaRPr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1EDD408B-86FB-215A-6476-BC43A44661B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79989458"/>
              </p:ext>
            </p:extLst>
          </p:nvPr>
        </p:nvGraphicFramePr>
        <p:xfrm>
          <a:off x="-7539789" y="7402973"/>
          <a:ext cx="10731500" cy="434152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63101">
                  <a:extLst>
                    <a:ext uri="{9D8B030D-6E8A-4147-A177-3AD203B41FA5}">
                      <a16:colId xmlns:a16="http://schemas.microsoft.com/office/drawing/2014/main" val="4027374596"/>
                    </a:ext>
                  </a:extLst>
                </a:gridCol>
                <a:gridCol w="8852476">
                  <a:extLst>
                    <a:ext uri="{9D8B030D-6E8A-4147-A177-3AD203B41FA5}">
                      <a16:colId xmlns:a16="http://schemas.microsoft.com/office/drawing/2014/main" val="3632260307"/>
                    </a:ext>
                  </a:extLst>
                </a:gridCol>
                <a:gridCol w="1415923">
                  <a:extLst>
                    <a:ext uri="{9D8B030D-6E8A-4147-A177-3AD203B41FA5}">
                      <a16:colId xmlns:a16="http://schemas.microsoft.com/office/drawing/2014/main" val="2711707596"/>
                    </a:ext>
                  </a:extLst>
                </a:gridCol>
              </a:tblGrid>
              <a:tr h="205898">
                <a:tc>
                  <a:txBody>
                    <a:bodyPr/>
                    <a:lstStyle/>
                    <a:p>
                      <a:pPr algn="ctr"/>
                      <a:r>
                        <a:rPr lang="ms-MY" sz="1600" dirty="0">
                          <a:effectLst/>
                          <a:latin typeface="Abadi" panose="020B0604020104020204" pitchFamily="34" charset="0"/>
                        </a:rPr>
                        <a:t>Bil.</a:t>
                      </a:r>
                      <a:endParaRPr lang="en-MY" sz="1600" dirty="0">
                        <a:effectLst/>
                        <a:latin typeface="Abadi" panose="020B0604020104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665" marR="5166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ms-MY" sz="1600" dirty="0">
                          <a:effectLst/>
                          <a:latin typeface="Abadi" panose="020B0604020104020204" pitchFamily="34" charset="0"/>
                        </a:rPr>
                        <a:t>Perkara/Dokumen</a:t>
                      </a:r>
                      <a:endParaRPr lang="en-MY" sz="1600" dirty="0">
                        <a:effectLst/>
                        <a:latin typeface="Abadi" panose="020B0604020104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665" marR="5166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ms-MY" sz="1600" dirty="0">
                          <a:effectLst/>
                          <a:latin typeface="Abadi" panose="020B0604020104020204" pitchFamily="34" charset="0"/>
                        </a:rPr>
                        <a:t>Bahagian</a:t>
                      </a:r>
                      <a:endParaRPr lang="en-MY" sz="1600" dirty="0">
                        <a:effectLst/>
                        <a:latin typeface="Abadi" panose="020B0604020104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665" marR="51665" marT="0" marB="0" anchor="ctr"/>
                </a:tc>
                <a:extLst>
                  <a:ext uri="{0D108BD9-81ED-4DB2-BD59-A6C34878D82A}">
                    <a16:rowId xmlns:a16="http://schemas.microsoft.com/office/drawing/2014/main" val="1295374799"/>
                  </a:ext>
                </a:extLst>
              </a:tr>
              <a:tr h="252584">
                <a:tc>
                  <a:txBody>
                    <a:bodyPr/>
                    <a:lstStyle/>
                    <a:p>
                      <a:pPr marL="0" lvl="0" indent="0" algn="l">
                        <a:buFontTx/>
                        <a:buNone/>
                      </a:pPr>
                      <a:r>
                        <a:rPr lang="en-MY" sz="1600" dirty="0">
                          <a:effectLst/>
                          <a:latin typeface="Abadi" panose="020B0604020104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1.</a:t>
                      </a:r>
                    </a:p>
                  </a:txBody>
                  <a:tcPr marL="51665" marR="51665" marT="0" marB="0" anchor="ctr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ms-MY" sz="1600" dirty="0">
                          <a:effectLst/>
                          <a:latin typeface="Abadi" panose="020B0604020104020204" pitchFamily="34" charset="0"/>
                        </a:rPr>
                        <a:t>Pemohon mengisi permohonan AKRI 2024 di pautan https://spaka.mohe.gov.my/.</a:t>
                      </a:r>
                      <a:endParaRPr lang="en-MY" sz="1600" dirty="0">
                        <a:effectLst/>
                        <a:latin typeface="Abadi" panose="020B0604020104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665" marR="51665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MY" sz="1600" dirty="0">
                        <a:effectLst/>
                        <a:latin typeface="Abadi" panose="020B0604020104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665" marR="51665" marT="0" marB="0" anchor="ctr"/>
                </a:tc>
                <a:extLst>
                  <a:ext uri="{0D108BD9-81ED-4DB2-BD59-A6C34878D82A}">
                    <a16:rowId xmlns:a16="http://schemas.microsoft.com/office/drawing/2014/main" val="2380288689"/>
                  </a:ext>
                </a:extLst>
              </a:tr>
              <a:tr h="505169">
                <a:tc>
                  <a:txBody>
                    <a:bodyPr/>
                    <a:lstStyle/>
                    <a:p>
                      <a:pPr marL="0" lvl="0" indent="0" algn="l">
                        <a:buFontTx/>
                        <a:buNone/>
                      </a:pPr>
                      <a:r>
                        <a:rPr lang="en-MY" sz="1600" dirty="0">
                          <a:effectLst/>
                          <a:latin typeface="Abadi" panose="020B0604020104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2.</a:t>
                      </a:r>
                    </a:p>
                  </a:txBody>
                  <a:tcPr marL="51665" marR="51665" marT="0" marB="0" anchor="ctr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ms-MY" sz="1600" dirty="0">
                          <a:effectLst/>
                          <a:latin typeface="Abadi" panose="020B0604020104020204" pitchFamily="34" charset="0"/>
                        </a:rPr>
                        <a:t>Pautan video berdurasi tidak lebih daripada tiga (3) minit menerangkan kaedah pengajaran transformatif telah disertakan dalam sistem permohonan. </a:t>
                      </a:r>
                      <a:endParaRPr lang="en-MY" sz="1600" dirty="0">
                        <a:effectLst/>
                        <a:latin typeface="Abadi" panose="020B0604020104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665" marR="5166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ms-MY" sz="1600">
                          <a:effectLst/>
                          <a:latin typeface="Abadi" panose="020B0604020104020204" pitchFamily="34" charset="0"/>
                        </a:rPr>
                        <a:t>-</a:t>
                      </a:r>
                      <a:endParaRPr lang="en-MY" sz="1600">
                        <a:effectLst/>
                        <a:latin typeface="Abadi" panose="020B0604020104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665" marR="51665" marT="0" marB="0" anchor="ctr"/>
                </a:tc>
                <a:extLst>
                  <a:ext uri="{0D108BD9-81ED-4DB2-BD59-A6C34878D82A}">
                    <a16:rowId xmlns:a16="http://schemas.microsoft.com/office/drawing/2014/main" val="843422198"/>
                  </a:ext>
                </a:extLst>
              </a:tr>
              <a:tr h="162649">
                <a:tc>
                  <a:txBody>
                    <a:bodyPr/>
                    <a:lstStyle/>
                    <a:p>
                      <a:pPr marL="0" lvl="0" indent="0" algn="l">
                        <a:buFontTx/>
                        <a:buNone/>
                      </a:pPr>
                      <a:r>
                        <a:rPr lang="en-MY" sz="1600" dirty="0">
                          <a:effectLst/>
                          <a:latin typeface="Abadi" panose="020B0604020104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3.</a:t>
                      </a:r>
                    </a:p>
                  </a:txBody>
                  <a:tcPr marL="51665" marR="51665" marT="0" marB="0" anchor="ctr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ms-MY" sz="1600" dirty="0">
                          <a:effectLst/>
                          <a:latin typeface="Abadi" panose="020B0604020104020204" pitchFamily="34" charset="0"/>
                        </a:rPr>
                        <a:t>Nombor Kad Pengenalan/ Nombor Pasport</a:t>
                      </a:r>
                      <a:endParaRPr lang="en-MY" sz="1600" dirty="0">
                        <a:effectLst/>
                        <a:latin typeface="Abadi" panose="020B0604020104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665" marR="5166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ms-MY" sz="1600">
                          <a:effectLst/>
                          <a:latin typeface="Abadi" panose="020B0604020104020204" pitchFamily="34" charset="0"/>
                        </a:rPr>
                        <a:t>-</a:t>
                      </a:r>
                      <a:endParaRPr lang="en-MY" sz="1600">
                        <a:effectLst/>
                        <a:latin typeface="Abadi" panose="020B0604020104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665" marR="51665" marT="0" marB="0" anchor="ctr"/>
                </a:tc>
                <a:extLst>
                  <a:ext uri="{0D108BD9-81ED-4DB2-BD59-A6C34878D82A}">
                    <a16:rowId xmlns:a16="http://schemas.microsoft.com/office/drawing/2014/main" val="535706026"/>
                  </a:ext>
                </a:extLst>
              </a:tr>
              <a:tr h="378876">
                <a:tc>
                  <a:txBody>
                    <a:bodyPr/>
                    <a:lstStyle/>
                    <a:p>
                      <a:pPr marL="0" lvl="0" indent="0" algn="l">
                        <a:buFontTx/>
                        <a:buNone/>
                      </a:pPr>
                      <a:r>
                        <a:rPr lang="en-MY" sz="1600" dirty="0">
                          <a:effectLst/>
                          <a:latin typeface="Abadi" panose="020B0604020104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4.</a:t>
                      </a:r>
                    </a:p>
                  </a:txBody>
                  <a:tcPr marL="51665" marR="51665" marT="0" marB="0" anchor="ctr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ms-MY" sz="1600" dirty="0">
                          <a:effectLst/>
                          <a:latin typeface="Abadi" panose="020B0604020104020204" pitchFamily="34" charset="0"/>
                        </a:rPr>
                        <a:t>Penyertaan kategori individu atau berkumpulan berkhidmat secara tetap atau kontrak sepenuh masa di IPT Malaysia.</a:t>
                      </a:r>
                      <a:endParaRPr lang="en-MY" sz="1600" dirty="0">
                        <a:effectLst/>
                        <a:latin typeface="Abadi" panose="020B0604020104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665" marR="5166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ms-MY" sz="1600">
                          <a:effectLst/>
                          <a:latin typeface="Abadi" panose="020B0604020104020204" pitchFamily="34" charset="0"/>
                        </a:rPr>
                        <a:t>-</a:t>
                      </a:r>
                      <a:endParaRPr lang="en-MY" sz="1600">
                        <a:effectLst/>
                        <a:latin typeface="Abadi" panose="020B0604020104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665" marR="51665" marT="0" marB="0" anchor="ctr"/>
                </a:tc>
                <a:extLst>
                  <a:ext uri="{0D108BD9-81ED-4DB2-BD59-A6C34878D82A}">
                    <a16:rowId xmlns:a16="http://schemas.microsoft.com/office/drawing/2014/main" val="2323338259"/>
                  </a:ext>
                </a:extLst>
              </a:tr>
              <a:tr h="163127">
                <a:tc>
                  <a:txBody>
                    <a:bodyPr/>
                    <a:lstStyle/>
                    <a:p>
                      <a:pPr marL="0" lvl="0" indent="0" algn="l">
                        <a:buFontTx/>
                        <a:buNone/>
                      </a:pPr>
                      <a:r>
                        <a:rPr lang="en-MY" sz="1600" dirty="0">
                          <a:effectLst/>
                          <a:latin typeface="Abadi" panose="020B0604020104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5.</a:t>
                      </a:r>
                    </a:p>
                  </a:txBody>
                  <a:tcPr marL="51665" marR="51665" marT="0" marB="0" anchor="ctr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ms-MY" sz="1600" dirty="0">
                          <a:effectLst/>
                          <a:latin typeface="Abadi" panose="020B0604020104020204" pitchFamily="34" charset="0"/>
                        </a:rPr>
                        <a:t>Maklumat individu / ketua kumpulan. </a:t>
                      </a:r>
                      <a:endParaRPr lang="en-MY" sz="1600" dirty="0">
                        <a:effectLst/>
                        <a:latin typeface="Abadi" panose="020B0604020104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665" marR="5166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ms-MY" sz="1600">
                          <a:effectLst/>
                          <a:latin typeface="Abadi" panose="020B0604020104020204" pitchFamily="34" charset="0"/>
                        </a:rPr>
                        <a:t>A</a:t>
                      </a:r>
                      <a:endParaRPr lang="en-MY" sz="1600">
                        <a:effectLst/>
                        <a:latin typeface="Abadi" panose="020B0604020104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665" marR="51665" marT="0" marB="0" anchor="ctr"/>
                </a:tc>
                <a:extLst>
                  <a:ext uri="{0D108BD9-81ED-4DB2-BD59-A6C34878D82A}">
                    <a16:rowId xmlns:a16="http://schemas.microsoft.com/office/drawing/2014/main" val="2222252911"/>
                  </a:ext>
                </a:extLst>
              </a:tr>
              <a:tr h="252584">
                <a:tc>
                  <a:txBody>
                    <a:bodyPr/>
                    <a:lstStyle/>
                    <a:p>
                      <a:pPr marL="0" lvl="0" indent="0" algn="l">
                        <a:buFontTx/>
                        <a:buNone/>
                      </a:pPr>
                      <a:r>
                        <a:rPr lang="en-MY" sz="1600" dirty="0">
                          <a:effectLst/>
                          <a:latin typeface="Abadi" panose="020B0604020104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6.</a:t>
                      </a:r>
                    </a:p>
                  </a:txBody>
                  <a:tcPr marL="51665" marR="51665" marT="0" marB="0" anchor="ctr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ms-MY" sz="1600">
                          <a:effectLst/>
                          <a:latin typeface="Abadi" panose="020B0604020104020204" pitchFamily="34" charset="0"/>
                        </a:rPr>
                        <a:t>Senarai ahli kumpulan (sekiranya penyertaan berkumpulan).</a:t>
                      </a:r>
                      <a:endParaRPr lang="en-MY" sz="1600">
                        <a:effectLst/>
                        <a:latin typeface="Abadi" panose="020B0604020104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665" marR="5166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ms-MY" sz="1600">
                          <a:effectLst/>
                          <a:latin typeface="Abadi" panose="020B0604020104020204" pitchFamily="34" charset="0"/>
                        </a:rPr>
                        <a:t>B</a:t>
                      </a:r>
                      <a:endParaRPr lang="en-MY" sz="1600">
                        <a:effectLst/>
                        <a:latin typeface="Abadi" panose="020B0604020104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665" marR="51665" marT="0" marB="0" anchor="ctr"/>
                </a:tc>
                <a:extLst>
                  <a:ext uri="{0D108BD9-81ED-4DB2-BD59-A6C34878D82A}">
                    <a16:rowId xmlns:a16="http://schemas.microsoft.com/office/drawing/2014/main" val="3581214453"/>
                  </a:ext>
                </a:extLst>
              </a:tr>
              <a:tr h="223403">
                <a:tc>
                  <a:txBody>
                    <a:bodyPr/>
                    <a:lstStyle/>
                    <a:p>
                      <a:pPr marL="0" lvl="0" indent="0" algn="l">
                        <a:buFontTx/>
                        <a:buNone/>
                      </a:pPr>
                      <a:r>
                        <a:rPr lang="en-MY" sz="1600" dirty="0">
                          <a:effectLst/>
                          <a:latin typeface="Abadi" panose="020B0604020104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7.</a:t>
                      </a:r>
                    </a:p>
                  </a:txBody>
                  <a:tcPr marL="51665" marR="51665" marT="0" marB="0" anchor="ctr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ms-MY" sz="1600" dirty="0">
                          <a:effectLst/>
                          <a:latin typeface="Abadi" panose="020B0604020104020204" pitchFamily="34" charset="0"/>
                        </a:rPr>
                        <a:t>Maklumat kaedah pengajaran transformatif.</a:t>
                      </a:r>
                      <a:endParaRPr lang="en-MY" sz="1600" dirty="0">
                        <a:effectLst/>
                        <a:latin typeface="Abadi" panose="020B0604020104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665" marR="5166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ms-MY" sz="1600">
                          <a:effectLst/>
                          <a:latin typeface="Abadi" panose="020B0604020104020204" pitchFamily="34" charset="0"/>
                        </a:rPr>
                        <a:t>C</a:t>
                      </a:r>
                      <a:endParaRPr lang="en-MY" sz="1600">
                        <a:effectLst/>
                        <a:latin typeface="Abadi" panose="020B0604020104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665" marR="51665" marT="0" marB="0" anchor="ctr"/>
                </a:tc>
                <a:extLst>
                  <a:ext uri="{0D108BD9-81ED-4DB2-BD59-A6C34878D82A}">
                    <a16:rowId xmlns:a16="http://schemas.microsoft.com/office/drawing/2014/main" val="2177418383"/>
                  </a:ext>
                </a:extLst>
              </a:tr>
              <a:tr h="229622">
                <a:tc>
                  <a:txBody>
                    <a:bodyPr/>
                    <a:lstStyle/>
                    <a:p>
                      <a:pPr marL="0" lvl="0" indent="0" algn="l">
                        <a:buFontTx/>
                        <a:buNone/>
                      </a:pPr>
                      <a:r>
                        <a:rPr lang="en-MY" sz="1600" dirty="0">
                          <a:effectLst/>
                          <a:latin typeface="Abadi" panose="020B0604020104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8.</a:t>
                      </a:r>
                    </a:p>
                  </a:txBody>
                  <a:tcPr marL="51665" marR="51665" marT="0" marB="0" anchor="ctr"/>
                </a:tc>
                <a:tc>
                  <a:txBody>
                    <a:bodyPr/>
                    <a:lstStyle/>
                    <a:p>
                      <a:r>
                        <a:rPr lang="ms-MY" sz="1600" dirty="0">
                          <a:effectLst/>
                          <a:latin typeface="Abadi" panose="020B0604020104020204" pitchFamily="34" charset="0"/>
                        </a:rPr>
                        <a:t>Rasional kaedah pengajaran transformatif.</a:t>
                      </a:r>
                      <a:endParaRPr lang="en-MY" sz="1600" dirty="0">
                        <a:effectLst/>
                        <a:latin typeface="Abadi" panose="020B0604020104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665" marR="5166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ms-MY" sz="1600">
                          <a:effectLst/>
                          <a:latin typeface="Abadi" panose="020B0604020104020204" pitchFamily="34" charset="0"/>
                        </a:rPr>
                        <a:t>D</a:t>
                      </a:r>
                      <a:endParaRPr lang="en-MY" sz="1600">
                        <a:effectLst/>
                        <a:latin typeface="Abadi" panose="020B0604020104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665" marR="51665" marT="0" marB="0" anchor="ctr"/>
                </a:tc>
                <a:extLst>
                  <a:ext uri="{0D108BD9-81ED-4DB2-BD59-A6C34878D82A}">
                    <a16:rowId xmlns:a16="http://schemas.microsoft.com/office/drawing/2014/main" val="510956409"/>
                  </a:ext>
                </a:extLst>
              </a:tr>
              <a:tr h="252584">
                <a:tc>
                  <a:txBody>
                    <a:bodyPr/>
                    <a:lstStyle/>
                    <a:p>
                      <a:pPr marL="0" lvl="0" indent="0" algn="l">
                        <a:buFontTx/>
                        <a:buNone/>
                      </a:pPr>
                      <a:r>
                        <a:rPr lang="en-MY" sz="1600" dirty="0">
                          <a:effectLst/>
                          <a:latin typeface="Abadi" panose="020B0604020104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9.</a:t>
                      </a:r>
                    </a:p>
                  </a:txBody>
                  <a:tcPr marL="51665" marR="51665" marT="0" marB="0" anchor="ctr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ms-MY" sz="1600" dirty="0">
                          <a:effectLst/>
                          <a:latin typeface="Abadi" panose="020B0604020104020204" pitchFamily="34" charset="0"/>
                        </a:rPr>
                        <a:t>Pendekatan kaedah pengajaran transformatif.</a:t>
                      </a:r>
                      <a:endParaRPr lang="en-MY" sz="1600" dirty="0">
                        <a:effectLst/>
                        <a:latin typeface="Abadi" panose="020B0604020104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665" marR="5166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ms-MY" sz="1600">
                          <a:effectLst/>
                          <a:latin typeface="Abadi" panose="020B0604020104020204" pitchFamily="34" charset="0"/>
                        </a:rPr>
                        <a:t>E</a:t>
                      </a:r>
                      <a:endParaRPr lang="en-MY" sz="1600">
                        <a:effectLst/>
                        <a:latin typeface="Abadi" panose="020B0604020104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665" marR="51665" marT="0" marB="0" anchor="ctr"/>
                </a:tc>
                <a:extLst>
                  <a:ext uri="{0D108BD9-81ED-4DB2-BD59-A6C34878D82A}">
                    <a16:rowId xmlns:a16="http://schemas.microsoft.com/office/drawing/2014/main" val="3027635394"/>
                  </a:ext>
                </a:extLst>
              </a:tr>
              <a:tr h="252584">
                <a:tc>
                  <a:txBody>
                    <a:bodyPr/>
                    <a:lstStyle/>
                    <a:p>
                      <a:pPr marL="0" lvl="0" indent="0" algn="l">
                        <a:buFontTx/>
                        <a:buNone/>
                      </a:pPr>
                      <a:r>
                        <a:rPr lang="en-MY" sz="1600" dirty="0">
                          <a:effectLst/>
                          <a:latin typeface="Abadi" panose="020B0604020104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10.</a:t>
                      </a:r>
                    </a:p>
                  </a:txBody>
                  <a:tcPr marL="51665" marR="51665" marT="0" marB="0" anchor="ctr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ms-MY" sz="1600" dirty="0">
                          <a:effectLst/>
                          <a:latin typeface="Abadi" panose="020B0604020104020204" pitchFamily="34" charset="0"/>
                        </a:rPr>
                        <a:t>Keterlibatan pelajar dalam penyampaian kaedah pengajaran transformatif.</a:t>
                      </a:r>
                      <a:endParaRPr lang="en-MY" sz="1600" dirty="0">
                        <a:effectLst/>
                        <a:latin typeface="Abadi" panose="020B0604020104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665" marR="5166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ms-MY" sz="1600">
                          <a:effectLst/>
                          <a:latin typeface="Abadi" panose="020B0604020104020204" pitchFamily="34" charset="0"/>
                        </a:rPr>
                        <a:t>F</a:t>
                      </a:r>
                      <a:endParaRPr lang="en-MY" sz="1600">
                        <a:effectLst/>
                        <a:latin typeface="Abadi" panose="020B0604020104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665" marR="51665" marT="0" marB="0" anchor="ctr"/>
                </a:tc>
                <a:extLst>
                  <a:ext uri="{0D108BD9-81ED-4DB2-BD59-A6C34878D82A}">
                    <a16:rowId xmlns:a16="http://schemas.microsoft.com/office/drawing/2014/main" val="2680785700"/>
                  </a:ext>
                </a:extLst>
              </a:tr>
              <a:tr h="252584">
                <a:tc>
                  <a:txBody>
                    <a:bodyPr/>
                    <a:lstStyle/>
                    <a:p>
                      <a:pPr marL="0" lvl="0" indent="0" algn="l">
                        <a:buFontTx/>
                        <a:buNone/>
                      </a:pPr>
                      <a:r>
                        <a:rPr lang="en-MY" sz="1600" dirty="0">
                          <a:effectLst/>
                          <a:latin typeface="Abadi" panose="020B0604020104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11.</a:t>
                      </a:r>
                    </a:p>
                  </a:txBody>
                  <a:tcPr marL="51665" marR="51665" marT="0" marB="0" anchor="ctr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ms-MY" sz="1600" dirty="0">
                          <a:effectLst/>
                          <a:latin typeface="Abadi" panose="020B0604020104020204" pitchFamily="34" charset="0"/>
                        </a:rPr>
                        <a:t>Keberkesanan dan impak kaedah pengajaran transformatif.</a:t>
                      </a:r>
                      <a:endParaRPr lang="en-MY" sz="1600" dirty="0">
                        <a:effectLst/>
                        <a:latin typeface="Abadi" panose="020B0604020104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665" marR="5166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ms-MY" sz="1600" dirty="0">
                          <a:effectLst/>
                          <a:latin typeface="Abadi" panose="020B0604020104020204" pitchFamily="34" charset="0"/>
                        </a:rPr>
                        <a:t>G</a:t>
                      </a:r>
                      <a:endParaRPr lang="en-MY" sz="1600" dirty="0">
                        <a:effectLst/>
                        <a:latin typeface="Abadi" panose="020B0604020104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665" marR="51665" marT="0" marB="0" anchor="ctr"/>
                </a:tc>
                <a:extLst>
                  <a:ext uri="{0D108BD9-81ED-4DB2-BD59-A6C34878D82A}">
                    <a16:rowId xmlns:a16="http://schemas.microsoft.com/office/drawing/2014/main" val="901664616"/>
                  </a:ext>
                </a:extLst>
              </a:tr>
              <a:tr h="378876">
                <a:tc>
                  <a:txBody>
                    <a:bodyPr/>
                    <a:lstStyle/>
                    <a:p>
                      <a:pPr marL="0" lvl="0" indent="0" algn="l">
                        <a:buFontTx/>
                        <a:buNone/>
                      </a:pPr>
                      <a:r>
                        <a:rPr lang="en-MY" sz="1600" dirty="0">
                          <a:effectLst/>
                          <a:latin typeface="Abadi" panose="020B0604020104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12.</a:t>
                      </a:r>
                    </a:p>
                  </a:txBody>
                  <a:tcPr marL="51665" marR="51665" marT="0" marB="0" anchor="ctr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ms-MY" sz="1600">
                          <a:effectLst/>
                          <a:latin typeface="Abadi" panose="020B0604020104020204" pitchFamily="34" charset="0"/>
                        </a:rPr>
                        <a:t>Semua pembuktian bagi setiap Bahagian disertakan dalam SATU (1) e-book sahaja dengan format pdf. </a:t>
                      </a:r>
                      <a:endParaRPr lang="en-MY" sz="1600">
                        <a:effectLst/>
                        <a:latin typeface="Abadi" panose="020B0604020104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665" marR="5166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ms-MY" sz="1600" dirty="0">
                          <a:effectLst/>
                          <a:latin typeface="Abadi" panose="020B0604020104020204" pitchFamily="34" charset="0"/>
                        </a:rPr>
                        <a:t>H</a:t>
                      </a:r>
                      <a:endParaRPr lang="en-MY" sz="1600" dirty="0">
                        <a:effectLst/>
                        <a:latin typeface="Abadi" panose="020B0604020104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665" marR="51665" marT="0" marB="0" anchor="ctr"/>
                </a:tc>
                <a:extLst>
                  <a:ext uri="{0D108BD9-81ED-4DB2-BD59-A6C34878D82A}">
                    <a16:rowId xmlns:a16="http://schemas.microsoft.com/office/drawing/2014/main" val="3582673231"/>
                  </a:ext>
                </a:extLst>
              </a:tr>
              <a:tr h="378876">
                <a:tc>
                  <a:txBody>
                    <a:bodyPr/>
                    <a:lstStyle/>
                    <a:p>
                      <a:pPr marL="0" lvl="0" indent="0" algn="l">
                        <a:buFontTx/>
                        <a:buNone/>
                      </a:pPr>
                      <a:r>
                        <a:rPr lang="en-MY" sz="1600" dirty="0">
                          <a:effectLst/>
                          <a:latin typeface="Abadi" panose="020B0604020104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13.</a:t>
                      </a:r>
                    </a:p>
                  </a:txBody>
                  <a:tcPr marL="51665" marR="51665" marT="0" marB="0" anchor="ctr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ms-MY" sz="1600" dirty="0">
                          <a:effectLst/>
                          <a:latin typeface="Abadi" panose="020B0604020104020204" pitchFamily="34" charset="0"/>
                        </a:rPr>
                        <a:t>Tandatangan pemohon dan pengesahan Naib Canselor/setaraf atau Timbalan Naib Canselor/setaraf.</a:t>
                      </a:r>
                      <a:endParaRPr lang="en-MY" sz="1600" dirty="0">
                        <a:effectLst/>
                        <a:latin typeface="Abadi" panose="020B0604020104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665" marR="5166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ms-MY" sz="1600" dirty="0">
                          <a:effectLst/>
                          <a:latin typeface="Abadi" panose="020B0604020104020204" pitchFamily="34" charset="0"/>
                        </a:rPr>
                        <a:t>-</a:t>
                      </a:r>
                      <a:endParaRPr lang="en-MY" sz="1600" dirty="0">
                        <a:effectLst/>
                        <a:latin typeface="Abadi" panose="020B0604020104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665" marR="51665" marT="0" marB="0" anchor="ctr"/>
                </a:tc>
                <a:extLst>
                  <a:ext uri="{0D108BD9-81ED-4DB2-BD59-A6C34878D82A}">
                    <a16:rowId xmlns:a16="http://schemas.microsoft.com/office/drawing/2014/main" val="1336036845"/>
                  </a:ext>
                </a:extLst>
              </a:tr>
            </a:tbl>
          </a:graphicData>
        </a:graphic>
      </p:graphicFrame>
      <p:pic>
        <p:nvPicPr>
          <p:cNvPr id="6" name="Picture 5" descr="A blue star with red border&#10;&#10;Description automatically generated">
            <a:extLst>
              <a:ext uri="{FF2B5EF4-FFF2-40B4-BE49-F238E27FC236}">
                <a16:creationId xmlns:a16="http://schemas.microsoft.com/office/drawing/2014/main" id="{F356EC7F-3E53-3526-3A34-09950304F149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51792" y="0"/>
            <a:ext cx="886542" cy="676310"/>
          </a:xfrm>
          <a:prstGeom prst="rect">
            <a:avLst/>
          </a:prstGeom>
        </p:spPr>
      </p:pic>
      <p:sp>
        <p:nvSpPr>
          <p:cNvPr id="8" name="Title 4">
            <a:extLst>
              <a:ext uri="{FF2B5EF4-FFF2-40B4-BE49-F238E27FC236}">
                <a16:creationId xmlns:a16="http://schemas.microsoft.com/office/drawing/2014/main" id="{B9434B7B-563E-8ED5-C359-96C2319EA1D5}"/>
              </a:ext>
            </a:extLst>
          </p:cNvPr>
          <p:cNvSpPr txBox="1">
            <a:spLocks/>
          </p:cNvSpPr>
          <p:nvPr/>
        </p:nvSpPr>
        <p:spPr bwMode="auto">
          <a:xfrm>
            <a:off x="-6758448" y="761249"/>
            <a:ext cx="1494094" cy="545828"/>
          </a:xfrm>
          <a:prstGeom prst="rect">
            <a:avLst/>
          </a:prstGeom>
          <a:solidFill>
            <a:srgbClr val="0020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MY" altLang="en-US" sz="1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DEFINISI</a:t>
            </a:r>
          </a:p>
        </p:txBody>
      </p:sp>
      <p:sp>
        <p:nvSpPr>
          <p:cNvPr id="9" name="Title 4">
            <a:extLst>
              <a:ext uri="{FF2B5EF4-FFF2-40B4-BE49-F238E27FC236}">
                <a16:creationId xmlns:a16="http://schemas.microsoft.com/office/drawing/2014/main" id="{ABEE9863-199F-860D-D8CC-5F28CB2BF4BB}"/>
              </a:ext>
            </a:extLst>
          </p:cNvPr>
          <p:cNvSpPr txBox="1">
            <a:spLocks/>
          </p:cNvSpPr>
          <p:nvPr/>
        </p:nvSpPr>
        <p:spPr bwMode="auto">
          <a:xfrm>
            <a:off x="-5019366" y="769876"/>
            <a:ext cx="1494094" cy="545828"/>
          </a:xfrm>
          <a:prstGeom prst="rect">
            <a:avLst/>
          </a:prstGeom>
          <a:solidFill>
            <a:srgbClr val="0020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MY" altLang="en-US" sz="1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OBJEKTIF</a:t>
            </a:r>
          </a:p>
        </p:txBody>
      </p:sp>
      <p:sp>
        <p:nvSpPr>
          <p:cNvPr id="10" name="Title 4">
            <a:extLst>
              <a:ext uri="{FF2B5EF4-FFF2-40B4-BE49-F238E27FC236}">
                <a16:creationId xmlns:a16="http://schemas.microsoft.com/office/drawing/2014/main" id="{0C5AF03D-D1E9-408D-98D2-857A71CAE1A6}"/>
              </a:ext>
            </a:extLst>
          </p:cNvPr>
          <p:cNvSpPr txBox="1">
            <a:spLocks/>
          </p:cNvSpPr>
          <p:nvPr/>
        </p:nvSpPr>
        <p:spPr bwMode="auto">
          <a:xfrm>
            <a:off x="-3280284" y="769876"/>
            <a:ext cx="1463932" cy="545828"/>
          </a:xfrm>
          <a:prstGeom prst="rect">
            <a:avLst/>
          </a:prstGeom>
          <a:solidFill>
            <a:srgbClr val="0020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MY" altLang="en-US" sz="1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SYARAT</a:t>
            </a:r>
          </a:p>
        </p:txBody>
      </p:sp>
      <p:sp>
        <p:nvSpPr>
          <p:cNvPr id="11" name="Title 4">
            <a:extLst>
              <a:ext uri="{FF2B5EF4-FFF2-40B4-BE49-F238E27FC236}">
                <a16:creationId xmlns:a16="http://schemas.microsoft.com/office/drawing/2014/main" id="{8EA89C52-848D-3EB9-016E-F562F8E1921A}"/>
              </a:ext>
            </a:extLst>
          </p:cNvPr>
          <p:cNvSpPr txBox="1">
            <a:spLocks/>
          </p:cNvSpPr>
          <p:nvPr/>
        </p:nvSpPr>
        <p:spPr bwMode="auto">
          <a:xfrm>
            <a:off x="-1571364" y="790913"/>
            <a:ext cx="1494094" cy="545827"/>
          </a:xfrm>
          <a:prstGeom prst="rect">
            <a:avLst/>
          </a:prstGeom>
          <a:solidFill>
            <a:srgbClr val="0020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MY" altLang="en-US" sz="1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KRITERIA PENILAIAN</a:t>
            </a:r>
          </a:p>
        </p:txBody>
      </p:sp>
      <p:sp>
        <p:nvSpPr>
          <p:cNvPr id="12" name="Title 4">
            <a:extLst>
              <a:ext uri="{FF2B5EF4-FFF2-40B4-BE49-F238E27FC236}">
                <a16:creationId xmlns:a16="http://schemas.microsoft.com/office/drawing/2014/main" id="{A5800E99-493F-8FF2-2B4E-4E4FD3CBBAD3}"/>
              </a:ext>
            </a:extLst>
          </p:cNvPr>
          <p:cNvSpPr txBox="1">
            <a:spLocks/>
          </p:cNvSpPr>
          <p:nvPr/>
        </p:nvSpPr>
        <p:spPr bwMode="auto">
          <a:xfrm>
            <a:off x="336160" y="642312"/>
            <a:ext cx="2760186" cy="1329527"/>
          </a:xfrm>
          <a:prstGeom prst="rect">
            <a:avLst/>
          </a:prstGeom>
          <a:solidFill>
            <a:srgbClr val="0020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MY" altLang="en-US" sz="3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SENARAI SEMAK</a:t>
            </a:r>
          </a:p>
        </p:txBody>
      </p:sp>
      <p:sp>
        <p:nvSpPr>
          <p:cNvPr id="13" name="Title 4">
            <a:extLst>
              <a:ext uri="{FF2B5EF4-FFF2-40B4-BE49-F238E27FC236}">
                <a16:creationId xmlns:a16="http://schemas.microsoft.com/office/drawing/2014/main" id="{83DE74C2-DC30-294C-E61A-E40DA53919CA}"/>
              </a:ext>
            </a:extLst>
          </p:cNvPr>
          <p:cNvSpPr txBox="1">
            <a:spLocks/>
          </p:cNvSpPr>
          <p:nvPr/>
        </p:nvSpPr>
        <p:spPr bwMode="auto">
          <a:xfrm>
            <a:off x="3338227" y="934923"/>
            <a:ext cx="1488371" cy="545827"/>
          </a:xfrm>
          <a:prstGeom prst="rect">
            <a:avLst/>
          </a:prstGeom>
          <a:solidFill>
            <a:srgbClr val="002060">
              <a:alpha val="50000"/>
            </a:srgbClr>
          </a:solidFill>
          <a:ln>
            <a:noFill/>
          </a:ln>
        </p:spPr>
        <p:txBody>
          <a:bodyPr lIns="121917" tIns="60958" rIns="121917" bIns="60958"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MY" altLang="en-US" sz="1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NILAI ANUGERAH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9D7A2CF-2DF9-0DBF-3558-0589AC10A9CE}"/>
              </a:ext>
            </a:extLst>
          </p:cNvPr>
          <p:cNvSpPr txBox="1"/>
          <p:nvPr/>
        </p:nvSpPr>
        <p:spPr>
          <a:xfrm>
            <a:off x="336160" y="2074804"/>
            <a:ext cx="11105872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MY" dirty="0" err="1">
                <a:latin typeface="Arial" panose="020B0604020202020204" pitchFamily="34" charset="0"/>
                <a:cs typeface="Arial" panose="020B0604020202020204" pitchFamily="34" charset="0"/>
              </a:rPr>
              <a:t>Pemohon</a:t>
            </a:r>
            <a:r>
              <a:rPr lang="en-MY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MY" dirty="0" err="1">
                <a:latin typeface="Arial" panose="020B0604020202020204" pitchFamily="34" charset="0"/>
                <a:cs typeface="Arial" panose="020B0604020202020204" pitchFamily="34" charset="0"/>
              </a:rPr>
              <a:t>perlu</a:t>
            </a:r>
            <a:r>
              <a:rPr lang="en-MY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MY" dirty="0" err="1">
                <a:latin typeface="Arial" panose="020B0604020202020204" pitchFamily="34" charset="0"/>
                <a:cs typeface="Arial" panose="020B0604020202020204" pitchFamily="34" charset="0"/>
              </a:rPr>
              <a:t>memastikan</a:t>
            </a:r>
            <a:r>
              <a:rPr lang="en-MY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MY" dirty="0" err="1">
                <a:latin typeface="Arial" panose="020B0604020202020204" pitchFamily="34" charset="0"/>
                <a:cs typeface="Arial" panose="020B0604020202020204" pitchFamily="34" charset="0"/>
              </a:rPr>
              <a:t>permohonan</a:t>
            </a:r>
            <a:r>
              <a:rPr lang="en-MY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MY" dirty="0" err="1">
                <a:latin typeface="Arial" panose="020B0604020202020204" pitchFamily="34" charset="0"/>
                <a:cs typeface="Arial" panose="020B0604020202020204" pitchFamily="34" charset="0"/>
              </a:rPr>
              <a:t>telah</a:t>
            </a:r>
            <a:r>
              <a:rPr lang="en-MY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MY" dirty="0" err="1">
                <a:latin typeface="Arial" panose="020B0604020202020204" pitchFamily="34" charset="0"/>
                <a:cs typeface="Arial" panose="020B0604020202020204" pitchFamily="34" charset="0"/>
              </a:rPr>
              <a:t>lengkap</a:t>
            </a:r>
            <a:r>
              <a:rPr lang="en-MY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MY" dirty="0" err="1">
                <a:latin typeface="Arial" panose="020B0604020202020204" pitchFamily="34" charset="0"/>
                <a:cs typeface="Arial" panose="020B0604020202020204" pitchFamily="34" charset="0"/>
              </a:rPr>
              <a:t>dengan</a:t>
            </a:r>
            <a:r>
              <a:rPr lang="en-MY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MY" dirty="0" err="1">
                <a:latin typeface="Arial" panose="020B0604020202020204" pitchFamily="34" charset="0"/>
                <a:cs typeface="Arial" panose="020B0604020202020204" pitchFamily="34" charset="0"/>
              </a:rPr>
              <a:t>komponen-komponen</a:t>
            </a:r>
            <a:r>
              <a:rPr lang="en-MY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MY" dirty="0" err="1">
                <a:latin typeface="Arial" panose="020B0604020202020204" pitchFamily="34" charset="0"/>
                <a:cs typeface="Arial" panose="020B0604020202020204" pitchFamily="34" charset="0"/>
              </a:rPr>
              <a:t>seperti</a:t>
            </a:r>
            <a:r>
              <a:rPr lang="en-MY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MY" dirty="0" err="1">
                <a:latin typeface="Arial" panose="020B0604020202020204" pitchFamily="34" charset="0"/>
                <a:cs typeface="Arial" panose="020B0604020202020204" pitchFamily="34" charset="0"/>
              </a:rPr>
              <a:t>berikut</a:t>
            </a:r>
            <a:r>
              <a:rPr lang="en-MY" dirty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8EAA11F4-53D9-2B9E-2490-AE0397638C4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27812"/>
          <a:stretch/>
        </p:blipFill>
        <p:spPr>
          <a:xfrm>
            <a:off x="352883" y="2590231"/>
            <a:ext cx="2524554" cy="2267940"/>
          </a:xfrm>
          <a:prstGeom prst="rect">
            <a:avLst/>
          </a:prstGeom>
        </p:spPr>
      </p:pic>
      <p:pic>
        <p:nvPicPr>
          <p:cNvPr id="21" name="Picture 20" descr="A screen shot of a video player&#10;&#10;Description automatically generated">
            <a:extLst>
              <a:ext uri="{FF2B5EF4-FFF2-40B4-BE49-F238E27FC236}">
                <a16:creationId xmlns:a16="http://schemas.microsoft.com/office/drawing/2014/main" id="{F8B29A0B-A493-8B0C-6FAB-C61418EA16F5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6926" t="11083" r="4642" b="4434"/>
          <a:stretch/>
        </p:blipFill>
        <p:spPr>
          <a:xfrm>
            <a:off x="3312539" y="2590231"/>
            <a:ext cx="2524554" cy="1768642"/>
          </a:xfrm>
          <a:prstGeom prst="rect">
            <a:avLst/>
          </a:prstGeom>
        </p:spPr>
      </p:pic>
      <p:pic>
        <p:nvPicPr>
          <p:cNvPr id="23" name="Picture 22" descr="A close-up of a identification card&#10;&#10;Description automatically generated">
            <a:extLst>
              <a:ext uri="{FF2B5EF4-FFF2-40B4-BE49-F238E27FC236}">
                <a16:creationId xmlns:a16="http://schemas.microsoft.com/office/drawing/2014/main" id="{6702321B-01DA-E21B-849A-2A4E2D55D6CF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160" t="31847" r="28500" b="16460"/>
          <a:stretch/>
        </p:blipFill>
        <p:spPr>
          <a:xfrm>
            <a:off x="6356019" y="2572611"/>
            <a:ext cx="2731257" cy="1783260"/>
          </a:xfrm>
          <a:prstGeom prst="rect">
            <a:avLst/>
          </a:prstGeom>
        </p:spPr>
      </p:pic>
      <p:pic>
        <p:nvPicPr>
          <p:cNvPr id="25" name="Picture 24" descr="A group of people with a arrow pointing to the right&#10;&#10;Description automatically generated">
            <a:extLst>
              <a:ext uri="{FF2B5EF4-FFF2-40B4-BE49-F238E27FC236}">
                <a16:creationId xmlns:a16="http://schemas.microsoft.com/office/drawing/2014/main" id="{2CC7080D-1981-E2BE-B82B-4F73F0D84DA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6508" y="2537370"/>
            <a:ext cx="2526880" cy="1783260"/>
          </a:xfrm>
          <a:prstGeom prst="rect">
            <a:avLst/>
          </a:prstGeom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14F160BF-1B3B-9CC5-A1FC-E230374DA916}"/>
              </a:ext>
            </a:extLst>
          </p:cNvPr>
          <p:cNvSpPr txBox="1"/>
          <p:nvPr/>
        </p:nvSpPr>
        <p:spPr>
          <a:xfrm>
            <a:off x="344521" y="4988938"/>
            <a:ext cx="254127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ms-MY" sz="1800" dirty="0">
                <a:effectLst/>
                <a:latin typeface="Abadi" panose="020B0604020104020204" pitchFamily="34" charset="0"/>
              </a:rPr>
              <a:t>mengisi permohonan AKRI 2024 di pautan </a:t>
            </a:r>
            <a:r>
              <a:rPr lang="ms-MY" sz="1800" dirty="0">
                <a:effectLst/>
                <a:latin typeface="Abadi" panose="020B0604020104020204" pitchFamily="34" charset="0"/>
                <a:hlinkClick r:id="rId7"/>
              </a:rPr>
              <a:t>https://spaka.mohe.gov.my/</a:t>
            </a:r>
            <a:r>
              <a:rPr lang="ms-MY" sz="1800" dirty="0">
                <a:effectLst/>
                <a:latin typeface="Abadi" panose="020B0604020104020204" pitchFamily="34" charset="0"/>
              </a:rPr>
              <a:t>.</a:t>
            </a:r>
            <a:endParaRPr lang="en-MY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BA9ABCA2-A5B0-568C-6693-6E05841EFBAF}"/>
              </a:ext>
            </a:extLst>
          </p:cNvPr>
          <p:cNvSpPr txBox="1"/>
          <p:nvPr/>
        </p:nvSpPr>
        <p:spPr>
          <a:xfrm>
            <a:off x="3312539" y="4951759"/>
            <a:ext cx="2691219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ms-MY" sz="1800" dirty="0">
                <a:effectLst/>
                <a:latin typeface="Abadi" panose="020B0604020104020204" pitchFamily="34" charset="0"/>
              </a:rPr>
              <a:t>Pautan video </a:t>
            </a:r>
            <a:r>
              <a:rPr lang="ms-MY" sz="1800" dirty="0" err="1">
                <a:effectLst/>
                <a:latin typeface="Abadi" panose="020B0604020104020204" pitchFamily="34" charset="0"/>
              </a:rPr>
              <a:t>berdurasi</a:t>
            </a:r>
            <a:r>
              <a:rPr lang="ms-MY" sz="1800" dirty="0">
                <a:effectLst/>
                <a:latin typeface="Abadi" panose="020B0604020104020204" pitchFamily="34" charset="0"/>
              </a:rPr>
              <a:t> tidak lebih daripada 3 minit menerangkan kaedah pengajaran </a:t>
            </a:r>
            <a:r>
              <a:rPr lang="ms-MY" sz="1800" dirty="0" err="1">
                <a:effectLst/>
                <a:latin typeface="Abadi" panose="020B0604020104020204" pitchFamily="34" charset="0"/>
              </a:rPr>
              <a:t>transformatif</a:t>
            </a:r>
            <a:r>
              <a:rPr lang="ms-MY" sz="1800" dirty="0">
                <a:effectLst/>
                <a:latin typeface="Abadi" panose="020B0604020104020204" pitchFamily="34" charset="0"/>
              </a:rPr>
              <a:t> disertakan.</a:t>
            </a:r>
            <a:endParaRPr lang="en-MY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5A7E61E-DF80-543E-6B72-26AABFF53AFC}"/>
              </a:ext>
            </a:extLst>
          </p:cNvPr>
          <p:cNvSpPr txBox="1"/>
          <p:nvPr/>
        </p:nvSpPr>
        <p:spPr>
          <a:xfrm>
            <a:off x="6356019" y="4922443"/>
            <a:ext cx="269121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ms-MY" sz="1800" dirty="0">
                <a:effectLst/>
                <a:latin typeface="Abadi" panose="020B0604020104020204" pitchFamily="34" charset="0"/>
              </a:rPr>
              <a:t>Nombor Kad Pengenalan/ Nombor Pasport</a:t>
            </a:r>
            <a:r>
              <a:rPr lang="en-MY" dirty="0">
                <a:latin typeface="Abadi" panose="020B0604020104020204" pitchFamily="34" charset="0"/>
                <a:cs typeface="Times New Roman" panose="02020603050405020304" pitchFamily="18" charset="0"/>
              </a:rPr>
              <a:t> </a:t>
            </a:r>
            <a:r>
              <a:rPr lang="en-MY" dirty="0" err="1">
                <a:latin typeface="Abadi" panose="020B0604020104020204" pitchFamily="34" charset="0"/>
                <a:cs typeface="Times New Roman" panose="02020603050405020304" pitchFamily="18" charset="0"/>
              </a:rPr>
              <a:t>telah</a:t>
            </a:r>
            <a:r>
              <a:rPr lang="en-MY" dirty="0">
                <a:latin typeface="Abadi" panose="020B0604020104020204" pitchFamily="34" charset="0"/>
                <a:cs typeface="Times New Roman" panose="02020603050405020304" pitchFamily="18" charset="0"/>
              </a:rPr>
              <a:t> </a:t>
            </a:r>
            <a:r>
              <a:rPr lang="en-MY" dirty="0" err="1">
                <a:latin typeface="Abadi" panose="020B0604020104020204" pitchFamily="34" charset="0"/>
                <a:cs typeface="Times New Roman" panose="02020603050405020304" pitchFamily="18" charset="0"/>
              </a:rPr>
              <a:t>diisi</a:t>
            </a:r>
            <a:r>
              <a:rPr lang="ms-MY" sz="1800" dirty="0">
                <a:effectLst/>
                <a:latin typeface="Abadi" panose="020B0604020104020204" pitchFamily="34" charset="0"/>
              </a:rPr>
              <a:t>.</a:t>
            </a:r>
            <a:endParaRPr lang="en-MY" dirty="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E971A5F0-EC88-711C-D237-5A91AF6EC721}"/>
              </a:ext>
            </a:extLst>
          </p:cNvPr>
          <p:cNvSpPr txBox="1"/>
          <p:nvPr/>
        </p:nvSpPr>
        <p:spPr>
          <a:xfrm>
            <a:off x="9399499" y="4849102"/>
            <a:ext cx="2691219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ms-MY" sz="1800" dirty="0">
                <a:effectLst/>
                <a:latin typeface="Abadi" panose="020B0604020104020204" pitchFamily="34" charset="0"/>
              </a:rPr>
              <a:t>Penyertaan kategori individu atau berkumpulan berkhidmat secara tetap atau kontrak sepenuh masa di IPT Malaysia.</a:t>
            </a:r>
            <a:endParaRPr lang="en-MY" dirty="0"/>
          </a:p>
        </p:txBody>
      </p:sp>
    </p:spTree>
    <p:extLst>
      <p:ext uri="{BB962C8B-B14F-4D97-AF65-F5344CB8AC3E}">
        <p14:creationId xmlns:p14="http://schemas.microsoft.com/office/powerpoint/2010/main" val="374198609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94AEC0D-8672-3B06-AC14-C5B9740446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2F592E-BA4B-4218-8A8C-683F616A8CF2}" type="slidenum">
              <a:rPr kumimoji="0" lang="en-MY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CR A Extended" panose="02010509020102010303" pitchFamily="50" charset="0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MY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OCR A Extended" panose="02010509020102010303" pitchFamily="50" charset="0"/>
              <a:ea typeface="+mn-ea"/>
              <a:cs typeface="+mn-cs"/>
            </a:endParaRPr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1EDD408B-86FB-215A-6476-BC43A44661B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34340017"/>
              </p:ext>
            </p:extLst>
          </p:nvPr>
        </p:nvGraphicFramePr>
        <p:xfrm>
          <a:off x="-11790940" y="3723060"/>
          <a:ext cx="10731500" cy="434152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63101">
                  <a:extLst>
                    <a:ext uri="{9D8B030D-6E8A-4147-A177-3AD203B41FA5}">
                      <a16:colId xmlns:a16="http://schemas.microsoft.com/office/drawing/2014/main" val="4027374596"/>
                    </a:ext>
                  </a:extLst>
                </a:gridCol>
                <a:gridCol w="8852476">
                  <a:extLst>
                    <a:ext uri="{9D8B030D-6E8A-4147-A177-3AD203B41FA5}">
                      <a16:colId xmlns:a16="http://schemas.microsoft.com/office/drawing/2014/main" val="3632260307"/>
                    </a:ext>
                  </a:extLst>
                </a:gridCol>
                <a:gridCol w="1415923">
                  <a:extLst>
                    <a:ext uri="{9D8B030D-6E8A-4147-A177-3AD203B41FA5}">
                      <a16:colId xmlns:a16="http://schemas.microsoft.com/office/drawing/2014/main" val="2711707596"/>
                    </a:ext>
                  </a:extLst>
                </a:gridCol>
              </a:tblGrid>
              <a:tr h="205898">
                <a:tc>
                  <a:txBody>
                    <a:bodyPr/>
                    <a:lstStyle/>
                    <a:p>
                      <a:pPr algn="ctr"/>
                      <a:r>
                        <a:rPr lang="ms-MY" sz="1600" dirty="0">
                          <a:effectLst/>
                          <a:latin typeface="Abadi" panose="020B0604020104020204" pitchFamily="34" charset="0"/>
                        </a:rPr>
                        <a:t>Bil.</a:t>
                      </a:r>
                      <a:endParaRPr lang="en-MY" sz="1600" dirty="0">
                        <a:effectLst/>
                        <a:latin typeface="Abadi" panose="020B0604020104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665" marR="5166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ms-MY" sz="1600" dirty="0">
                          <a:effectLst/>
                          <a:latin typeface="Abadi" panose="020B0604020104020204" pitchFamily="34" charset="0"/>
                        </a:rPr>
                        <a:t>Perkara/Dokumen</a:t>
                      </a:r>
                      <a:endParaRPr lang="en-MY" sz="1600" dirty="0">
                        <a:effectLst/>
                        <a:latin typeface="Abadi" panose="020B0604020104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665" marR="5166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ms-MY" sz="1600" dirty="0">
                          <a:effectLst/>
                          <a:latin typeface="Abadi" panose="020B0604020104020204" pitchFamily="34" charset="0"/>
                        </a:rPr>
                        <a:t>Bahagian</a:t>
                      </a:r>
                      <a:endParaRPr lang="en-MY" sz="1600" dirty="0">
                        <a:effectLst/>
                        <a:latin typeface="Abadi" panose="020B0604020104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665" marR="51665" marT="0" marB="0" anchor="ctr"/>
                </a:tc>
                <a:extLst>
                  <a:ext uri="{0D108BD9-81ED-4DB2-BD59-A6C34878D82A}">
                    <a16:rowId xmlns:a16="http://schemas.microsoft.com/office/drawing/2014/main" val="1295374799"/>
                  </a:ext>
                </a:extLst>
              </a:tr>
              <a:tr h="252584">
                <a:tc>
                  <a:txBody>
                    <a:bodyPr/>
                    <a:lstStyle/>
                    <a:p>
                      <a:pPr marL="0" lvl="0" indent="0" algn="l">
                        <a:buFontTx/>
                        <a:buNone/>
                      </a:pPr>
                      <a:r>
                        <a:rPr lang="en-MY" sz="1600" dirty="0">
                          <a:effectLst/>
                          <a:latin typeface="Abadi" panose="020B0604020104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1.</a:t>
                      </a:r>
                    </a:p>
                  </a:txBody>
                  <a:tcPr marL="51665" marR="51665" marT="0" marB="0" anchor="ctr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ms-MY" sz="1600" dirty="0">
                          <a:effectLst/>
                          <a:latin typeface="Abadi" panose="020B0604020104020204" pitchFamily="34" charset="0"/>
                        </a:rPr>
                        <a:t>Pemohon mengisi permohonan AKRI 2024 di pautan https://spaka.mohe.gov.my/.</a:t>
                      </a:r>
                      <a:endParaRPr lang="en-MY" sz="1600" dirty="0">
                        <a:effectLst/>
                        <a:latin typeface="Abadi" panose="020B0604020104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665" marR="51665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MY" sz="1600" dirty="0">
                        <a:effectLst/>
                        <a:latin typeface="Abadi" panose="020B0604020104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665" marR="51665" marT="0" marB="0" anchor="ctr"/>
                </a:tc>
                <a:extLst>
                  <a:ext uri="{0D108BD9-81ED-4DB2-BD59-A6C34878D82A}">
                    <a16:rowId xmlns:a16="http://schemas.microsoft.com/office/drawing/2014/main" val="2380288689"/>
                  </a:ext>
                </a:extLst>
              </a:tr>
              <a:tr h="505169">
                <a:tc>
                  <a:txBody>
                    <a:bodyPr/>
                    <a:lstStyle/>
                    <a:p>
                      <a:pPr marL="0" lvl="0" indent="0" algn="l">
                        <a:buFontTx/>
                        <a:buNone/>
                      </a:pPr>
                      <a:r>
                        <a:rPr lang="en-MY" sz="1600" dirty="0">
                          <a:effectLst/>
                          <a:latin typeface="Abadi" panose="020B0604020104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2.</a:t>
                      </a:r>
                    </a:p>
                  </a:txBody>
                  <a:tcPr marL="51665" marR="51665" marT="0" marB="0" anchor="ctr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ms-MY" sz="1600" dirty="0">
                          <a:effectLst/>
                          <a:latin typeface="Abadi" panose="020B0604020104020204" pitchFamily="34" charset="0"/>
                        </a:rPr>
                        <a:t>Pautan video berdurasi tidak lebih daripada tiga (3) minit menerangkan kaedah pengajaran transformatif telah disertakan dalam sistem permohonan. </a:t>
                      </a:r>
                      <a:endParaRPr lang="en-MY" sz="1600" dirty="0">
                        <a:effectLst/>
                        <a:latin typeface="Abadi" panose="020B0604020104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665" marR="5166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ms-MY" sz="1600">
                          <a:effectLst/>
                          <a:latin typeface="Abadi" panose="020B0604020104020204" pitchFamily="34" charset="0"/>
                        </a:rPr>
                        <a:t>-</a:t>
                      </a:r>
                      <a:endParaRPr lang="en-MY" sz="1600">
                        <a:effectLst/>
                        <a:latin typeface="Abadi" panose="020B0604020104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665" marR="51665" marT="0" marB="0" anchor="ctr"/>
                </a:tc>
                <a:extLst>
                  <a:ext uri="{0D108BD9-81ED-4DB2-BD59-A6C34878D82A}">
                    <a16:rowId xmlns:a16="http://schemas.microsoft.com/office/drawing/2014/main" val="843422198"/>
                  </a:ext>
                </a:extLst>
              </a:tr>
              <a:tr h="162649">
                <a:tc>
                  <a:txBody>
                    <a:bodyPr/>
                    <a:lstStyle/>
                    <a:p>
                      <a:pPr marL="0" lvl="0" indent="0" algn="l">
                        <a:buFontTx/>
                        <a:buNone/>
                      </a:pPr>
                      <a:r>
                        <a:rPr lang="en-MY" sz="1600" dirty="0">
                          <a:effectLst/>
                          <a:latin typeface="Abadi" panose="020B0604020104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3.</a:t>
                      </a:r>
                    </a:p>
                  </a:txBody>
                  <a:tcPr marL="51665" marR="51665" marT="0" marB="0" anchor="ctr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ms-MY" sz="1600" dirty="0">
                          <a:effectLst/>
                          <a:latin typeface="Abadi" panose="020B0604020104020204" pitchFamily="34" charset="0"/>
                        </a:rPr>
                        <a:t>Nombor Kad Pengenalan/ Nombor Pasport</a:t>
                      </a:r>
                      <a:endParaRPr lang="en-MY" sz="1600" dirty="0">
                        <a:effectLst/>
                        <a:latin typeface="Abadi" panose="020B0604020104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665" marR="5166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ms-MY" sz="1600">
                          <a:effectLst/>
                          <a:latin typeface="Abadi" panose="020B0604020104020204" pitchFamily="34" charset="0"/>
                        </a:rPr>
                        <a:t>-</a:t>
                      </a:r>
                      <a:endParaRPr lang="en-MY" sz="1600">
                        <a:effectLst/>
                        <a:latin typeface="Abadi" panose="020B0604020104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665" marR="51665" marT="0" marB="0" anchor="ctr"/>
                </a:tc>
                <a:extLst>
                  <a:ext uri="{0D108BD9-81ED-4DB2-BD59-A6C34878D82A}">
                    <a16:rowId xmlns:a16="http://schemas.microsoft.com/office/drawing/2014/main" val="535706026"/>
                  </a:ext>
                </a:extLst>
              </a:tr>
              <a:tr h="378876">
                <a:tc>
                  <a:txBody>
                    <a:bodyPr/>
                    <a:lstStyle/>
                    <a:p>
                      <a:pPr marL="0" lvl="0" indent="0" algn="l">
                        <a:buFontTx/>
                        <a:buNone/>
                      </a:pPr>
                      <a:r>
                        <a:rPr lang="en-MY" sz="1600" dirty="0">
                          <a:effectLst/>
                          <a:latin typeface="Abadi" panose="020B0604020104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4.</a:t>
                      </a:r>
                    </a:p>
                  </a:txBody>
                  <a:tcPr marL="51665" marR="51665" marT="0" marB="0" anchor="ctr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ms-MY" sz="1600" dirty="0">
                          <a:effectLst/>
                          <a:latin typeface="Abadi" panose="020B0604020104020204" pitchFamily="34" charset="0"/>
                        </a:rPr>
                        <a:t>Penyertaan kategori individu atau berkumpulan berkhidmat secara tetap atau kontrak sepenuh masa di IPT Malaysia.</a:t>
                      </a:r>
                      <a:endParaRPr lang="en-MY" sz="1600" dirty="0">
                        <a:effectLst/>
                        <a:latin typeface="Abadi" panose="020B0604020104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665" marR="5166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ms-MY" sz="1600">
                          <a:effectLst/>
                          <a:latin typeface="Abadi" panose="020B0604020104020204" pitchFamily="34" charset="0"/>
                        </a:rPr>
                        <a:t>-</a:t>
                      </a:r>
                      <a:endParaRPr lang="en-MY" sz="1600">
                        <a:effectLst/>
                        <a:latin typeface="Abadi" panose="020B0604020104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665" marR="51665" marT="0" marB="0" anchor="ctr"/>
                </a:tc>
                <a:extLst>
                  <a:ext uri="{0D108BD9-81ED-4DB2-BD59-A6C34878D82A}">
                    <a16:rowId xmlns:a16="http://schemas.microsoft.com/office/drawing/2014/main" val="2323338259"/>
                  </a:ext>
                </a:extLst>
              </a:tr>
              <a:tr h="163127">
                <a:tc>
                  <a:txBody>
                    <a:bodyPr/>
                    <a:lstStyle/>
                    <a:p>
                      <a:pPr marL="0" lvl="0" indent="0" algn="l">
                        <a:buFontTx/>
                        <a:buNone/>
                      </a:pPr>
                      <a:r>
                        <a:rPr lang="en-MY" sz="1600" dirty="0">
                          <a:effectLst/>
                          <a:latin typeface="Abadi" panose="020B0604020104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5.</a:t>
                      </a:r>
                    </a:p>
                  </a:txBody>
                  <a:tcPr marL="51665" marR="51665" marT="0" marB="0" anchor="ctr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ms-MY" sz="1600" dirty="0">
                          <a:effectLst/>
                          <a:latin typeface="Abadi" panose="020B0604020104020204" pitchFamily="34" charset="0"/>
                        </a:rPr>
                        <a:t>Maklumat individu / ketua kumpulan. </a:t>
                      </a:r>
                      <a:endParaRPr lang="en-MY" sz="1600" dirty="0">
                        <a:effectLst/>
                        <a:latin typeface="Abadi" panose="020B0604020104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665" marR="5166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ms-MY" sz="1600">
                          <a:effectLst/>
                          <a:latin typeface="Abadi" panose="020B0604020104020204" pitchFamily="34" charset="0"/>
                        </a:rPr>
                        <a:t>A</a:t>
                      </a:r>
                      <a:endParaRPr lang="en-MY" sz="1600">
                        <a:effectLst/>
                        <a:latin typeface="Abadi" panose="020B0604020104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665" marR="51665" marT="0" marB="0" anchor="ctr"/>
                </a:tc>
                <a:extLst>
                  <a:ext uri="{0D108BD9-81ED-4DB2-BD59-A6C34878D82A}">
                    <a16:rowId xmlns:a16="http://schemas.microsoft.com/office/drawing/2014/main" val="2222252911"/>
                  </a:ext>
                </a:extLst>
              </a:tr>
              <a:tr h="252584">
                <a:tc>
                  <a:txBody>
                    <a:bodyPr/>
                    <a:lstStyle/>
                    <a:p>
                      <a:pPr marL="0" lvl="0" indent="0" algn="l">
                        <a:buFontTx/>
                        <a:buNone/>
                      </a:pPr>
                      <a:r>
                        <a:rPr lang="en-MY" sz="1600" dirty="0">
                          <a:effectLst/>
                          <a:latin typeface="Abadi" panose="020B0604020104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6.</a:t>
                      </a:r>
                    </a:p>
                  </a:txBody>
                  <a:tcPr marL="51665" marR="51665" marT="0" marB="0" anchor="ctr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ms-MY" sz="1600" dirty="0">
                          <a:effectLst/>
                          <a:latin typeface="Abadi" panose="020B0604020104020204" pitchFamily="34" charset="0"/>
                        </a:rPr>
                        <a:t>Senarai ahli kumpulan (sekiranya penyertaan berkumpulan).</a:t>
                      </a:r>
                      <a:endParaRPr lang="en-MY" sz="1600" dirty="0">
                        <a:effectLst/>
                        <a:latin typeface="Abadi" panose="020B0604020104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665" marR="5166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ms-MY" sz="1600">
                          <a:effectLst/>
                          <a:latin typeface="Abadi" panose="020B0604020104020204" pitchFamily="34" charset="0"/>
                        </a:rPr>
                        <a:t>B</a:t>
                      </a:r>
                      <a:endParaRPr lang="en-MY" sz="1600">
                        <a:effectLst/>
                        <a:latin typeface="Abadi" panose="020B0604020104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665" marR="51665" marT="0" marB="0" anchor="ctr"/>
                </a:tc>
                <a:extLst>
                  <a:ext uri="{0D108BD9-81ED-4DB2-BD59-A6C34878D82A}">
                    <a16:rowId xmlns:a16="http://schemas.microsoft.com/office/drawing/2014/main" val="3581214453"/>
                  </a:ext>
                </a:extLst>
              </a:tr>
              <a:tr h="223403">
                <a:tc>
                  <a:txBody>
                    <a:bodyPr/>
                    <a:lstStyle/>
                    <a:p>
                      <a:pPr marL="0" lvl="0" indent="0" algn="l">
                        <a:buFontTx/>
                        <a:buNone/>
                      </a:pPr>
                      <a:r>
                        <a:rPr lang="en-MY" sz="1600" dirty="0">
                          <a:effectLst/>
                          <a:latin typeface="Abadi" panose="020B0604020104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7.</a:t>
                      </a:r>
                    </a:p>
                  </a:txBody>
                  <a:tcPr marL="51665" marR="51665" marT="0" marB="0" anchor="ctr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ms-MY" sz="1600" dirty="0">
                          <a:effectLst/>
                          <a:latin typeface="Abadi" panose="020B0604020104020204" pitchFamily="34" charset="0"/>
                        </a:rPr>
                        <a:t>Maklumat kaedah pengajaran transformatif.</a:t>
                      </a:r>
                      <a:endParaRPr lang="en-MY" sz="1600" dirty="0">
                        <a:effectLst/>
                        <a:latin typeface="Abadi" panose="020B0604020104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665" marR="5166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ms-MY" sz="1600">
                          <a:effectLst/>
                          <a:latin typeface="Abadi" panose="020B0604020104020204" pitchFamily="34" charset="0"/>
                        </a:rPr>
                        <a:t>C</a:t>
                      </a:r>
                      <a:endParaRPr lang="en-MY" sz="1600">
                        <a:effectLst/>
                        <a:latin typeface="Abadi" panose="020B0604020104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665" marR="51665" marT="0" marB="0" anchor="ctr"/>
                </a:tc>
                <a:extLst>
                  <a:ext uri="{0D108BD9-81ED-4DB2-BD59-A6C34878D82A}">
                    <a16:rowId xmlns:a16="http://schemas.microsoft.com/office/drawing/2014/main" val="2177418383"/>
                  </a:ext>
                </a:extLst>
              </a:tr>
              <a:tr h="229622">
                <a:tc>
                  <a:txBody>
                    <a:bodyPr/>
                    <a:lstStyle/>
                    <a:p>
                      <a:pPr marL="0" lvl="0" indent="0" algn="l">
                        <a:buFontTx/>
                        <a:buNone/>
                      </a:pPr>
                      <a:r>
                        <a:rPr lang="en-MY" sz="1600" dirty="0">
                          <a:effectLst/>
                          <a:latin typeface="Abadi" panose="020B0604020104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8.</a:t>
                      </a:r>
                    </a:p>
                  </a:txBody>
                  <a:tcPr marL="51665" marR="51665" marT="0" marB="0" anchor="ctr"/>
                </a:tc>
                <a:tc>
                  <a:txBody>
                    <a:bodyPr/>
                    <a:lstStyle/>
                    <a:p>
                      <a:r>
                        <a:rPr lang="ms-MY" sz="1600" dirty="0">
                          <a:effectLst/>
                          <a:latin typeface="Abadi" panose="020B0604020104020204" pitchFamily="34" charset="0"/>
                        </a:rPr>
                        <a:t>Rasional kaedah pengajaran transformatif.</a:t>
                      </a:r>
                      <a:endParaRPr lang="en-MY" sz="1600" dirty="0">
                        <a:effectLst/>
                        <a:latin typeface="Abadi" panose="020B0604020104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665" marR="5166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ms-MY" sz="1600">
                          <a:effectLst/>
                          <a:latin typeface="Abadi" panose="020B0604020104020204" pitchFamily="34" charset="0"/>
                        </a:rPr>
                        <a:t>D</a:t>
                      </a:r>
                      <a:endParaRPr lang="en-MY" sz="1600">
                        <a:effectLst/>
                        <a:latin typeface="Abadi" panose="020B0604020104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665" marR="51665" marT="0" marB="0" anchor="ctr"/>
                </a:tc>
                <a:extLst>
                  <a:ext uri="{0D108BD9-81ED-4DB2-BD59-A6C34878D82A}">
                    <a16:rowId xmlns:a16="http://schemas.microsoft.com/office/drawing/2014/main" val="510956409"/>
                  </a:ext>
                </a:extLst>
              </a:tr>
              <a:tr h="252584">
                <a:tc>
                  <a:txBody>
                    <a:bodyPr/>
                    <a:lstStyle/>
                    <a:p>
                      <a:pPr marL="0" lvl="0" indent="0" algn="l">
                        <a:buFontTx/>
                        <a:buNone/>
                      </a:pPr>
                      <a:r>
                        <a:rPr lang="en-MY" sz="1600" dirty="0">
                          <a:effectLst/>
                          <a:latin typeface="Abadi" panose="020B0604020104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9.</a:t>
                      </a:r>
                    </a:p>
                  </a:txBody>
                  <a:tcPr marL="51665" marR="51665" marT="0" marB="0" anchor="ctr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ms-MY" sz="1600" dirty="0">
                          <a:effectLst/>
                          <a:latin typeface="Abadi" panose="020B0604020104020204" pitchFamily="34" charset="0"/>
                        </a:rPr>
                        <a:t>Pendekatan kaedah pengajaran transformatif.</a:t>
                      </a:r>
                      <a:endParaRPr lang="en-MY" sz="1600" dirty="0">
                        <a:effectLst/>
                        <a:latin typeface="Abadi" panose="020B0604020104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665" marR="5166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ms-MY" sz="1600">
                          <a:effectLst/>
                          <a:latin typeface="Abadi" panose="020B0604020104020204" pitchFamily="34" charset="0"/>
                        </a:rPr>
                        <a:t>E</a:t>
                      </a:r>
                      <a:endParaRPr lang="en-MY" sz="1600">
                        <a:effectLst/>
                        <a:latin typeface="Abadi" panose="020B0604020104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665" marR="51665" marT="0" marB="0" anchor="ctr"/>
                </a:tc>
                <a:extLst>
                  <a:ext uri="{0D108BD9-81ED-4DB2-BD59-A6C34878D82A}">
                    <a16:rowId xmlns:a16="http://schemas.microsoft.com/office/drawing/2014/main" val="3027635394"/>
                  </a:ext>
                </a:extLst>
              </a:tr>
              <a:tr h="252584">
                <a:tc>
                  <a:txBody>
                    <a:bodyPr/>
                    <a:lstStyle/>
                    <a:p>
                      <a:pPr marL="0" lvl="0" indent="0" algn="l">
                        <a:buFontTx/>
                        <a:buNone/>
                      </a:pPr>
                      <a:r>
                        <a:rPr lang="en-MY" sz="1600" dirty="0">
                          <a:effectLst/>
                          <a:latin typeface="Abadi" panose="020B0604020104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10.</a:t>
                      </a:r>
                    </a:p>
                  </a:txBody>
                  <a:tcPr marL="51665" marR="51665" marT="0" marB="0" anchor="ctr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ms-MY" sz="1600" dirty="0">
                          <a:effectLst/>
                          <a:latin typeface="Abadi" panose="020B0604020104020204" pitchFamily="34" charset="0"/>
                        </a:rPr>
                        <a:t>Keterlibatan pelajar dalam penyampaian kaedah pengajaran transformatif.</a:t>
                      </a:r>
                      <a:endParaRPr lang="en-MY" sz="1600" dirty="0">
                        <a:effectLst/>
                        <a:latin typeface="Abadi" panose="020B0604020104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665" marR="5166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ms-MY" sz="1600">
                          <a:effectLst/>
                          <a:latin typeface="Abadi" panose="020B0604020104020204" pitchFamily="34" charset="0"/>
                        </a:rPr>
                        <a:t>F</a:t>
                      </a:r>
                      <a:endParaRPr lang="en-MY" sz="1600">
                        <a:effectLst/>
                        <a:latin typeface="Abadi" panose="020B0604020104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665" marR="51665" marT="0" marB="0" anchor="ctr"/>
                </a:tc>
                <a:extLst>
                  <a:ext uri="{0D108BD9-81ED-4DB2-BD59-A6C34878D82A}">
                    <a16:rowId xmlns:a16="http://schemas.microsoft.com/office/drawing/2014/main" val="2680785700"/>
                  </a:ext>
                </a:extLst>
              </a:tr>
              <a:tr h="252584">
                <a:tc>
                  <a:txBody>
                    <a:bodyPr/>
                    <a:lstStyle/>
                    <a:p>
                      <a:pPr marL="0" lvl="0" indent="0" algn="l">
                        <a:buFontTx/>
                        <a:buNone/>
                      </a:pPr>
                      <a:r>
                        <a:rPr lang="en-MY" sz="1600" dirty="0">
                          <a:effectLst/>
                          <a:latin typeface="Abadi" panose="020B0604020104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11.</a:t>
                      </a:r>
                    </a:p>
                  </a:txBody>
                  <a:tcPr marL="51665" marR="51665" marT="0" marB="0" anchor="ctr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ms-MY" sz="1600" dirty="0">
                          <a:effectLst/>
                          <a:latin typeface="Abadi" panose="020B0604020104020204" pitchFamily="34" charset="0"/>
                        </a:rPr>
                        <a:t>Keberkesanan dan impak kaedah pengajaran transformatif.</a:t>
                      </a:r>
                      <a:endParaRPr lang="en-MY" sz="1600" dirty="0">
                        <a:effectLst/>
                        <a:latin typeface="Abadi" panose="020B0604020104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665" marR="5166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ms-MY" sz="1600" dirty="0">
                          <a:effectLst/>
                          <a:latin typeface="Abadi" panose="020B0604020104020204" pitchFamily="34" charset="0"/>
                        </a:rPr>
                        <a:t>G</a:t>
                      </a:r>
                      <a:endParaRPr lang="en-MY" sz="1600" dirty="0">
                        <a:effectLst/>
                        <a:latin typeface="Abadi" panose="020B0604020104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665" marR="51665" marT="0" marB="0" anchor="ctr"/>
                </a:tc>
                <a:extLst>
                  <a:ext uri="{0D108BD9-81ED-4DB2-BD59-A6C34878D82A}">
                    <a16:rowId xmlns:a16="http://schemas.microsoft.com/office/drawing/2014/main" val="901664616"/>
                  </a:ext>
                </a:extLst>
              </a:tr>
              <a:tr h="378876">
                <a:tc>
                  <a:txBody>
                    <a:bodyPr/>
                    <a:lstStyle/>
                    <a:p>
                      <a:pPr marL="0" lvl="0" indent="0" algn="l">
                        <a:buFontTx/>
                        <a:buNone/>
                      </a:pPr>
                      <a:r>
                        <a:rPr lang="en-MY" sz="1600" dirty="0">
                          <a:effectLst/>
                          <a:latin typeface="Abadi" panose="020B0604020104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12.</a:t>
                      </a:r>
                    </a:p>
                  </a:txBody>
                  <a:tcPr marL="51665" marR="51665" marT="0" marB="0" anchor="ctr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ms-MY" sz="1600" dirty="0">
                          <a:effectLst/>
                          <a:latin typeface="Abadi" panose="020B0604020104020204" pitchFamily="34" charset="0"/>
                        </a:rPr>
                        <a:t>Semua pembuktian bagi setiap Bahagian disertakan dalam SATU (1) e-</a:t>
                      </a:r>
                      <a:r>
                        <a:rPr lang="ms-MY" sz="1600" dirty="0" err="1">
                          <a:effectLst/>
                          <a:latin typeface="Abadi" panose="020B0604020104020204" pitchFamily="34" charset="0"/>
                        </a:rPr>
                        <a:t>book</a:t>
                      </a:r>
                      <a:r>
                        <a:rPr lang="ms-MY" sz="1600" dirty="0">
                          <a:effectLst/>
                          <a:latin typeface="Abadi" panose="020B0604020104020204" pitchFamily="34" charset="0"/>
                        </a:rPr>
                        <a:t> sahaja dengan format </a:t>
                      </a:r>
                      <a:r>
                        <a:rPr lang="ms-MY" sz="1600" dirty="0" err="1">
                          <a:effectLst/>
                          <a:latin typeface="Abadi" panose="020B0604020104020204" pitchFamily="34" charset="0"/>
                        </a:rPr>
                        <a:t>pdf</a:t>
                      </a:r>
                      <a:r>
                        <a:rPr lang="ms-MY" sz="1600" dirty="0">
                          <a:effectLst/>
                          <a:latin typeface="Abadi" panose="020B0604020104020204" pitchFamily="34" charset="0"/>
                        </a:rPr>
                        <a:t>. </a:t>
                      </a:r>
                      <a:endParaRPr lang="en-MY" sz="1600" dirty="0">
                        <a:effectLst/>
                        <a:latin typeface="Abadi" panose="020B0604020104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665" marR="5166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ms-MY" sz="1600" dirty="0">
                          <a:effectLst/>
                          <a:latin typeface="Abadi" panose="020B0604020104020204" pitchFamily="34" charset="0"/>
                        </a:rPr>
                        <a:t>H</a:t>
                      </a:r>
                      <a:endParaRPr lang="en-MY" sz="1600" dirty="0">
                        <a:effectLst/>
                        <a:latin typeface="Abadi" panose="020B0604020104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665" marR="51665" marT="0" marB="0" anchor="ctr"/>
                </a:tc>
                <a:extLst>
                  <a:ext uri="{0D108BD9-81ED-4DB2-BD59-A6C34878D82A}">
                    <a16:rowId xmlns:a16="http://schemas.microsoft.com/office/drawing/2014/main" val="3582673231"/>
                  </a:ext>
                </a:extLst>
              </a:tr>
              <a:tr h="378876">
                <a:tc>
                  <a:txBody>
                    <a:bodyPr/>
                    <a:lstStyle/>
                    <a:p>
                      <a:pPr marL="0" lvl="0" indent="0" algn="l">
                        <a:buFontTx/>
                        <a:buNone/>
                      </a:pPr>
                      <a:r>
                        <a:rPr lang="en-MY" sz="1600" dirty="0">
                          <a:effectLst/>
                          <a:latin typeface="Abadi" panose="020B0604020104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13.</a:t>
                      </a:r>
                    </a:p>
                  </a:txBody>
                  <a:tcPr marL="51665" marR="51665" marT="0" marB="0" anchor="ctr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ms-MY" sz="1600" dirty="0">
                          <a:effectLst/>
                          <a:latin typeface="Abadi" panose="020B0604020104020204" pitchFamily="34" charset="0"/>
                        </a:rPr>
                        <a:t>Tandatangan pemohon dan pengesahan Naib Canselor/setaraf atau Timbalan Naib Canselor/setaraf.</a:t>
                      </a:r>
                      <a:endParaRPr lang="en-MY" sz="1600" dirty="0">
                        <a:effectLst/>
                        <a:latin typeface="Abadi" panose="020B0604020104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665" marR="5166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ms-MY" sz="1600" dirty="0">
                          <a:effectLst/>
                          <a:latin typeface="Abadi" panose="020B0604020104020204" pitchFamily="34" charset="0"/>
                        </a:rPr>
                        <a:t>-</a:t>
                      </a:r>
                      <a:endParaRPr lang="en-MY" sz="1600" dirty="0">
                        <a:effectLst/>
                        <a:latin typeface="Abadi" panose="020B0604020104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665" marR="51665" marT="0" marB="0" anchor="ctr"/>
                </a:tc>
                <a:extLst>
                  <a:ext uri="{0D108BD9-81ED-4DB2-BD59-A6C34878D82A}">
                    <a16:rowId xmlns:a16="http://schemas.microsoft.com/office/drawing/2014/main" val="1336036845"/>
                  </a:ext>
                </a:extLst>
              </a:tr>
            </a:tbl>
          </a:graphicData>
        </a:graphic>
      </p:graphicFrame>
      <p:pic>
        <p:nvPicPr>
          <p:cNvPr id="6" name="Picture 5" descr="A blue star with red border&#10;&#10;Description automatically generated">
            <a:extLst>
              <a:ext uri="{FF2B5EF4-FFF2-40B4-BE49-F238E27FC236}">
                <a16:creationId xmlns:a16="http://schemas.microsoft.com/office/drawing/2014/main" id="{F356EC7F-3E53-3526-3A34-09950304F149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51792" y="0"/>
            <a:ext cx="886542" cy="676310"/>
          </a:xfrm>
          <a:prstGeom prst="rect">
            <a:avLst/>
          </a:prstGeom>
        </p:spPr>
      </p:pic>
      <p:sp>
        <p:nvSpPr>
          <p:cNvPr id="8" name="Title 4">
            <a:extLst>
              <a:ext uri="{FF2B5EF4-FFF2-40B4-BE49-F238E27FC236}">
                <a16:creationId xmlns:a16="http://schemas.microsoft.com/office/drawing/2014/main" id="{B9434B7B-563E-8ED5-C359-96C2319EA1D5}"/>
              </a:ext>
            </a:extLst>
          </p:cNvPr>
          <p:cNvSpPr txBox="1">
            <a:spLocks/>
          </p:cNvSpPr>
          <p:nvPr/>
        </p:nvSpPr>
        <p:spPr bwMode="auto">
          <a:xfrm>
            <a:off x="-6758448" y="761249"/>
            <a:ext cx="1494094" cy="545828"/>
          </a:xfrm>
          <a:prstGeom prst="rect">
            <a:avLst/>
          </a:prstGeom>
          <a:solidFill>
            <a:srgbClr val="0020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MY" altLang="en-US" sz="1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DEFINISI</a:t>
            </a:r>
          </a:p>
        </p:txBody>
      </p:sp>
      <p:sp>
        <p:nvSpPr>
          <p:cNvPr id="9" name="Title 4">
            <a:extLst>
              <a:ext uri="{FF2B5EF4-FFF2-40B4-BE49-F238E27FC236}">
                <a16:creationId xmlns:a16="http://schemas.microsoft.com/office/drawing/2014/main" id="{ABEE9863-199F-860D-D8CC-5F28CB2BF4BB}"/>
              </a:ext>
            </a:extLst>
          </p:cNvPr>
          <p:cNvSpPr txBox="1">
            <a:spLocks/>
          </p:cNvSpPr>
          <p:nvPr/>
        </p:nvSpPr>
        <p:spPr bwMode="auto">
          <a:xfrm>
            <a:off x="-5019366" y="769876"/>
            <a:ext cx="1494094" cy="545828"/>
          </a:xfrm>
          <a:prstGeom prst="rect">
            <a:avLst/>
          </a:prstGeom>
          <a:solidFill>
            <a:srgbClr val="0020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MY" altLang="en-US" sz="1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OBJEKTIF</a:t>
            </a:r>
          </a:p>
        </p:txBody>
      </p:sp>
      <p:sp>
        <p:nvSpPr>
          <p:cNvPr id="10" name="Title 4">
            <a:extLst>
              <a:ext uri="{FF2B5EF4-FFF2-40B4-BE49-F238E27FC236}">
                <a16:creationId xmlns:a16="http://schemas.microsoft.com/office/drawing/2014/main" id="{0C5AF03D-D1E9-408D-98D2-857A71CAE1A6}"/>
              </a:ext>
            </a:extLst>
          </p:cNvPr>
          <p:cNvSpPr txBox="1">
            <a:spLocks/>
          </p:cNvSpPr>
          <p:nvPr/>
        </p:nvSpPr>
        <p:spPr bwMode="auto">
          <a:xfrm>
            <a:off x="-3280284" y="769876"/>
            <a:ext cx="1463932" cy="545828"/>
          </a:xfrm>
          <a:prstGeom prst="rect">
            <a:avLst/>
          </a:prstGeom>
          <a:solidFill>
            <a:srgbClr val="0020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MY" altLang="en-US" sz="1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SYARAT</a:t>
            </a:r>
          </a:p>
        </p:txBody>
      </p:sp>
      <p:sp>
        <p:nvSpPr>
          <p:cNvPr id="11" name="Title 4">
            <a:extLst>
              <a:ext uri="{FF2B5EF4-FFF2-40B4-BE49-F238E27FC236}">
                <a16:creationId xmlns:a16="http://schemas.microsoft.com/office/drawing/2014/main" id="{8EA89C52-848D-3EB9-016E-F562F8E1921A}"/>
              </a:ext>
            </a:extLst>
          </p:cNvPr>
          <p:cNvSpPr txBox="1">
            <a:spLocks/>
          </p:cNvSpPr>
          <p:nvPr/>
        </p:nvSpPr>
        <p:spPr bwMode="auto">
          <a:xfrm>
            <a:off x="-1571364" y="790913"/>
            <a:ext cx="1494094" cy="545827"/>
          </a:xfrm>
          <a:prstGeom prst="rect">
            <a:avLst/>
          </a:prstGeom>
          <a:solidFill>
            <a:srgbClr val="0020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MY" altLang="en-US" sz="1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KRITERIA PENILAIAN</a:t>
            </a:r>
          </a:p>
        </p:txBody>
      </p:sp>
      <p:sp>
        <p:nvSpPr>
          <p:cNvPr id="12" name="Title 4">
            <a:extLst>
              <a:ext uri="{FF2B5EF4-FFF2-40B4-BE49-F238E27FC236}">
                <a16:creationId xmlns:a16="http://schemas.microsoft.com/office/drawing/2014/main" id="{A5800E99-493F-8FF2-2B4E-4E4FD3CBBAD3}"/>
              </a:ext>
            </a:extLst>
          </p:cNvPr>
          <p:cNvSpPr txBox="1">
            <a:spLocks/>
          </p:cNvSpPr>
          <p:nvPr/>
        </p:nvSpPr>
        <p:spPr bwMode="auto">
          <a:xfrm>
            <a:off x="336160" y="642312"/>
            <a:ext cx="2760186" cy="1329527"/>
          </a:xfrm>
          <a:prstGeom prst="rect">
            <a:avLst/>
          </a:prstGeom>
          <a:solidFill>
            <a:srgbClr val="0020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MY" altLang="en-US" sz="3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SENARAI SEMAK</a:t>
            </a:r>
          </a:p>
        </p:txBody>
      </p:sp>
      <p:sp>
        <p:nvSpPr>
          <p:cNvPr id="13" name="Title 4">
            <a:extLst>
              <a:ext uri="{FF2B5EF4-FFF2-40B4-BE49-F238E27FC236}">
                <a16:creationId xmlns:a16="http://schemas.microsoft.com/office/drawing/2014/main" id="{83DE74C2-DC30-294C-E61A-E40DA53919CA}"/>
              </a:ext>
            </a:extLst>
          </p:cNvPr>
          <p:cNvSpPr txBox="1">
            <a:spLocks/>
          </p:cNvSpPr>
          <p:nvPr/>
        </p:nvSpPr>
        <p:spPr bwMode="auto">
          <a:xfrm>
            <a:off x="3338227" y="934923"/>
            <a:ext cx="1488371" cy="545827"/>
          </a:xfrm>
          <a:prstGeom prst="rect">
            <a:avLst/>
          </a:prstGeom>
          <a:solidFill>
            <a:srgbClr val="002060">
              <a:alpha val="50000"/>
            </a:srgbClr>
          </a:solidFill>
          <a:ln>
            <a:noFill/>
          </a:ln>
        </p:spPr>
        <p:txBody>
          <a:bodyPr lIns="121917" tIns="60958" rIns="121917" bIns="60958"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MY" altLang="en-US" sz="1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NILAI ANUGERAH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9D7A2CF-2DF9-0DBF-3558-0589AC10A9CE}"/>
              </a:ext>
            </a:extLst>
          </p:cNvPr>
          <p:cNvSpPr txBox="1"/>
          <p:nvPr/>
        </p:nvSpPr>
        <p:spPr>
          <a:xfrm>
            <a:off x="455746" y="2069521"/>
            <a:ext cx="11105872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MY" dirty="0" err="1">
                <a:latin typeface="Arial" panose="020B0604020202020204" pitchFamily="34" charset="0"/>
                <a:cs typeface="Arial" panose="020B0604020202020204" pitchFamily="34" charset="0"/>
              </a:rPr>
              <a:t>Pemohon</a:t>
            </a:r>
            <a:r>
              <a:rPr lang="en-MY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MY" dirty="0" err="1">
                <a:latin typeface="Arial" panose="020B0604020202020204" pitchFamily="34" charset="0"/>
                <a:cs typeface="Arial" panose="020B0604020202020204" pitchFamily="34" charset="0"/>
              </a:rPr>
              <a:t>perlu</a:t>
            </a:r>
            <a:r>
              <a:rPr lang="en-MY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MY" dirty="0" err="1">
                <a:latin typeface="Arial" panose="020B0604020202020204" pitchFamily="34" charset="0"/>
                <a:cs typeface="Arial" panose="020B0604020202020204" pitchFamily="34" charset="0"/>
              </a:rPr>
              <a:t>memastikan</a:t>
            </a:r>
            <a:r>
              <a:rPr lang="en-MY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MY" dirty="0" err="1">
                <a:latin typeface="Arial" panose="020B0604020202020204" pitchFamily="34" charset="0"/>
                <a:cs typeface="Arial" panose="020B0604020202020204" pitchFamily="34" charset="0"/>
              </a:rPr>
              <a:t>permohonan</a:t>
            </a:r>
            <a:r>
              <a:rPr lang="en-MY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MY" dirty="0" err="1">
                <a:latin typeface="Arial" panose="020B0604020202020204" pitchFamily="34" charset="0"/>
                <a:cs typeface="Arial" panose="020B0604020202020204" pitchFamily="34" charset="0"/>
              </a:rPr>
              <a:t>telah</a:t>
            </a:r>
            <a:r>
              <a:rPr lang="en-MY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MY" dirty="0" err="1">
                <a:latin typeface="Arial" panose="020B0604020202020204" pitchFamily="34" charset="0"/>
                <a:cs typeface="Arial" panose="020B0604020202020204" pitchFamily="34" charset="0"/>
              </a:rPr>
              <a:t>lengkap</a:t>
            </a:r>
            <a:r>
              <a:rPr lang="en-MY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MY" dirty="0" err="1">
                <a:latin typeface="Arial" panose="020B0604020202020204" pitchFamily="34" charset="0"/>
                <a:cs typeface="Arial" panose="020B0604020202020204" pitchFamily="34" charset="0"/>
              </a:rPr>
              <a:t>dengan</a:t>
            </a:r>
            <a:r>
              <a:rPr lang="en-MY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MY" dirty="0" err="1">
                <a:latin typeface="Arial" panose="020B0604020202020204" pitchFamily="34" charset="0"/>
                <a:cs typeface="Arial" panose="020B0604020202020204" pitchFamily="34" charset="0"/>
              </a:rPr>
              <a:t>komponen-komponen</a:t>
            </a:r>
            <a:r>
              <a:rPr lang="en-MY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MY" dirty="0" err="1">
                <a:latin typeface="Arial" panose="020B0604020202020204" pitchFamily="34" charset="0"/>
                <a:cs typeface="Arial" panose="020B0604020202020204" pitchFamily="34" charset="0"/>
              </a:rPr>
              <a:t>seperti</a:t>
            </a:r>
            <a:r>
              <a:rPr lang="en-MY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MY" dirty="0" err="1">
                <a:latin typeface="Arial" panose="020B0604020202020204" pitchFamily="34" charset="0"/>
                <a:cs typeface="Arial" panose="020B0604020202020204" pitchFamily="34" charset="0"/>
              </a:rPr>
              <a:t>berikut</a:t>
            </a:r>
            <a:r>
              <a:rPr lang="en-MY" dirty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5ADC4DC3-D5D2-5521-27EA-5ABD24D2A871}"/>
              </a:ext>
            </a:extLst>
          </p:cNvPr>
          <p:cNvGrpSpPr/>
          <p:nvPr/>
        </p:nvGrpSpPr>
        <p:grpSpPr>
          <a:xfrm>
            <a:off x="527319" y="2592084"/>
            <a:ext cx="2075810" cy="1884689"/>
            <a:chOff x="4850662" y="2666744"/>
            <a:chExt cx="2075810" cy="1884689"/>
          </a:xfrm>
        </p:grpSpPr>
        <p:sp>
          <p:nvSpPr>
            <p:cNvPr id="3" name="Rectangle: Top Corners Rounded 2">
              <a:extLst>
                <a:ext uri="{FF2B5EF4-FFF2-40B4-BE49-F238E27FC236}">
                  <a16:creationId xmlns:a16="http://schemas.microsoft.com/office/drawing/2014/main" id="{EF6B58FB-BAD8-213C-DB39-DB7DF88C5C0B}"/>
                </a:ext>
              </a:extLst>
            </p:cNvPr>
            <p:cNvSpPr/>
            <p:nvPr/>
          </p:nvSpPr>
          <p:spPr>
            <a:xfrm>
              <a:off x="5185248" y="2666744"/>
              <a:ext cx="1407695" cy="685800"/>
            </a:xfrm>
            <a:custGeom>
              <a:avLst/>
              <a:gdLst>
                <a:gd name="connsiteX0" fmla="*/ 114302 w 1407695"/>
                <a:gd name="connsiteY0" fmla="*/ 0 h 685800"/>
                <a:gd name="connsiteX1" fmla="*/ 1293393 w 1407695"/>
                <a:gd name="connsiteY1" fmla="*/ 0 h 685800"/>
                <a:gd name="connsiteX2" fmla="*/ 1407695 w 1407695"/>
                <a:gd name="connsiteY2" fmla="*/ 114302 h 685800"/>
                <a:gd name="connsiteX3" fmla="*/ 1407695 w 1407695"/>
                <a:gd name="connsiteY3" fmla="*/ 685800 h 685800"/>
                <a:gd name="connsiteX4" fmla="*/ 1407695 w 1407695"/>
                <a:gd name="connsiteY4" fmla="*/ 685800 h 685800"/>
                <a:gd name="connsiteX5" fmla="*/ 0 w 1407695"/>
                <a:gd name="connsiteY5" fmla="*/ 685800 h 685800"/>
                <a:gd name="connsiteX6" fmla="*/ 0 w 1407695"/>
                <a:gd name="connsiteY6" fmla="*/ 685800 h 685800"/>
                <a:gd name="connsiteX7" fmla="*/ 0 w 1407695"/>
                <a:gd name="connsiteY7" fmla="*/ 114302 h 685800"/>
                <a:gd name="connsiteX8" fmla="*/ 114302 w 1407695"/>
                <a:gd name="connsiteY8" fmla="*/ 0 h 685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07695" h="685800" fill="none" extrusionOk="0">
                  <a:moveTo>
                    <a:pt x="114302" y="0"/>
                  </a:moveTo>
                  <a:cubicBezTo>
                    <a:pt x="538643" y="30746"/>
                    <a:pt x="944757" y="-1656"/>
                    <a:pt x="1293393" y="0"/>
                  </a:cubicBezTo>
                  <a:cubicBezTo>
                    <a:pt x="1359087" y="1437"/>
                    <a:pt x="1418123" y="53682"/>
                    <a:pt x="1407695" y="114302"/>
                  </a:cubicBezTo>
                  <a:cubicBezTo>
                    <a:pt x="1437629" y="327900"/>
                    <a:pt x="1386486" y="429833"/>
                    <a:pt x="1407695" y="685800"/>
                  </a:cubicBezTo>
                  <a:lnTo>
                    <a:pt x="1407695" y="685800"/>
                  </a:lnTo>
                  <a:cubicBezTo>
                    <a:pt x="958964" y="660001"/>
                    <a:pt x="367102" y="682297"/>
                    <a:pt x="0" y="685800"/>
                  </a:cubicBezTo>
                  <a:lnTo>
                    <a:pt x="0" y="685800"/>
                  </a:lnTo>
                  <a:cubicBezTo>
                    <a:pt x="557" y="607774"/>
                    <a:pt x="6120" y="180568"/>
                    <a:pt x="0" y="114302"/>
                  </a:cubicBezTo>
                  <a:cubicBezTo>
                    <a:pt x="5823" y="46076"/>
                    <a:pt x="53452" y="-10712"/>
                    <a:pt x="114302" y="0"/>
                  </a:cubicBezTo>
                  <a:close/>
                </a:path>
                <a:path w="1407695" h="685800" stroke="0" extrusionOk="0">
                  <a:moveTo>
                    <a:pt x="114302" y="0"/>
                  </a:moveTo>
                  <a:cubicBezTo>
                    <a:pt x="478688" y="-95151"/>
                    <a:pt x="989785" y="-62504"/>
                    <a:pt x="1293393" y="0"/>
                  </a:cubicBezTo>
                  <a:cubicBezTo>
                    <a:pt x="1366945" y="2195"/>
                    <a:pt x="1396912" y="51518"/>
                    <a:pt x="1407695" y="114302"/>
                  </a:cubicBezTo>
                  <a:cubicBezTo>
                    <a:pt x="1443973" y="194949"/>
                    <a:pt x="1418046" y="418902"/>
                    <a:pt x="1407695" y="685800"/>
                  </a:cubicBezTo>
                  <a:lnTo>
                    <a:pt x="1407695" y="685800"/>
                  </a:lnTo>
                  <a:cubicBezTo>
                    <a:pt x="872296" y="764854"/>
                    <a:pt x="156658" y="576926"/>
                    <a:pt x="0" y="685800"/>
                  </a:cubicBezTo>
                  <a:lnTo>
                    <a:pt x="0" y="685800"/>
                  </a:lnTo>
                  <a:cubicBezTo>
                    <a:pt x="-21330" y="573776"/>
                    <a:pt x="39541" y="376660"/>
                    <a:pt x="0" y="114302"/>
                  </a:cubicBezTo>
                  <a:cubicBezTo>
                    <a:pt x="-3179" y="50688"/>
                    <a:pt x="46000" y="4872"/>
                    <a:pt x="114302" y="0"/>
                  </a:cubicBezTo>
                  <a:close/>
                </a:path>
              </a:pathLst>
            </a:custGeom>
            <a:ln>
              <a:extLst>
                <a:ext uri="{C807C97D-BFC1-408E-A445-0C87EB9F89A2}">
                  <ask:lineSketchStyleProps xmlns:ask="http://schemas.microsoft.com/office/drawing/2018/sketchyshapes" sd="1219033472">
                    <a:prstGeom prst="round2SameRect">
                      <a:avLst/>
                    </a:prstGeom>
                    <ask:type>
                      <ask:lineSketchCurved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MY" sz="3200" dirty="0">
                  <a:latin typeface="Arial Black" panose="020B0A04020102020204" pitchFamily="34" charset="0"/>
                </a:rPr>
                <a:t>A</a:t>
              </a:r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2DC8A5CB-0BF3-CFC9-9562-BC46FA2F3544}"/>
                </a:ext>
              </a:extLst>
            </p:cNvPr>
            <p:cNvSpPr/>
            <p:nvPr/>
          </p:nvSpPr>
          <p:spPr>
            <a:xfrm>
              <a:off x="4850662" y="3352544"/>
              <a:ext cx="2075810" cy="1198889"/>
            </a:xfrm>
            <a:custGeom>
              <a:avLst/>
              <a:gdLst>
                <a:gd name="connsiteX0" fmla="*/ 0 w 2075810"/>
                <a:gd name="connsiteY0" fmla="*/ 0 h 1198889"/>
                <a:gd name="connsiteX1" fmla="*/ 2075810 w 2075810"/>
                <a:gd name="connsiteY1" fmla="*/ 0 h 1198889"/>
                <a:gd name="connsiteX2" fmla="*/ 2075810 w 2075810"/>
                <a:gd name="connsiteY2" fmla="*/ 1198889 h 1198889"/>
                <a:gd name="connsiteX3" fmla="*/ 0 w 2075810"/>
                <a:gd name="connsiteY3" fmla="*/ 1198889 h 1198889"/>
                <a:gd name="connsiteX4" fmla="*/ 0 w 2075810"/>
                <a:gd name="connsiteY4" fmla="*/ 0 h 11988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75810" h="1198889" fill="none" extrusionOk="0">
                  <a:moveTo>
                    <a:pt x="0" y="0"/>
                  </a:moveTo>
                  <a:cubicBezTo>
                    <a:pt x="967080" y="-46332"/>
                    <a:pt x="1621562" y="133940"/>
                    <a:pt x="2075810" y="0"/>
                  </a:cubicBezTo>
                  <a:cubicBezTo>
                    <a:pt x="1997519" y="433461"/>
                    <a:pt x="2074011" y="970085"/>
                    <a:pt x="2075810" y="1198889"/>
                  </a:cubicBezTo>
                  <a:cubicBezTo>
                    <a:pt x="1844722" y="1120878"/>
                    <a:pt x="329628" y="1176952"/>
                    <a:pt x="0" y="1198889"/>
                  </a:cubicBezTo>
                  <a:cubicBezTo>
                    <a:pt x="67222" y="906085"/>
                    <a:pt x="-56039" y="421618"/>
                    <a:pt x="0" y="0"/>
                  </a:cubicBezTo>
                  <a:close/>
                </a:path>
                <a:path w="2075810" h="1198889" stroke="0" extrusionOk="0">
                  <a:moveTo>
                    <a:pt x="0" y="0"/>
                  </a:moveTo>
                  <a:cubicBezTo>
                    <a:pt x="308791" y="-16420"/>
                    <a:pt x="1749632" y="-157111"/>
                    <a:pt x="2075810" y="0"/>
                  </a:cubicBezTo>
                  <a:cubicBezTo>
                    <a:pt x="2073086" y="191745"/>
                    <a:pt x="2181408" y="740314"/>
                    <a:pt x="2075810" y="1198889"/>
                  </a:cubicBezTo>
                  <a:cubicBezTo>
                    <a:pt x="1140649" y="1199289"/>
                    <a:pt x="646884" y="1276387"/>
                    <a:pt x="0" y="1198889"/>
                  </a:cubicBezTo>
                  <a:cubicBezTo>
                    <a:pt x="-74868" y="1029959"/>
                    <a:pt x="-5726" y="394350"/>
                    <a:pt x="0" y="0"/>
                  </a:cubicBezTo>
                  <a:close/>
                </a:path>
              </a:pathLst>
            </a:custGeom>
            <a:ln>
              <a:extLst>
                <a:ext uri="{C807C97D-BFC1-408E-A445-0C87EB9F89A2}">
                  <ask:lineSketchStyleProps xmlns:ask="http://schemas.microsoft.com/office/drawing/2018/sketchyshapes" sd="2214188587">
                    <a:prstGeom prst="rect">
                      <a:avLst/>
                    </a:prstGeom>
                    <ask:type>
                      <ask:lineSketchCurved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lang="ms-MY" sz="2000" dirty="0">
                  <a:effectLst/>
                  <a:latin typeface="Abadi" panose="020B0604020104020204" pitchFamily="34" charset="0"/>
                </a:rPr>
                <a:t>Maklumat individu / ketua kumpulan</a:t>
              </a:r>
              <a:endParaRPr lang="en-MY" sz="2000" dirty="0">
                <a:effectLst/>
                <a:latin typeface="Abadi" panose="020B0604020104020204" pitchFamily="34" charset="0"/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en-MY" dirty="0"/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1962D049-FB88-B14C-03CC-F966983C33A4}"/>
              </a:ext>
            </a:extLst>
          </p:cNvPr>
          <p:cNvGrpSpPr/>
          <p:nvPr/>
        </p:nvGrpSpPr>
        <p:grpSpPr>
          <a:xfrm>
            <a:off x="3444807" y="2588526"/>
            <a:ext cx="2075810" cy="1884689"/>
            <a:chOff x="4850662" y="2666744"/>
            <a:chExt cx="2075810" cy="1884689"/>
          </a:xfrm>
        </p:grpSpPr>
        <p:sp>
          <p:nvSpPr>
            <p:cNvPr id="15" name="Rectangle: Top Corners Rounded 14">
              <a:extLst>
                <a:ext uri="{FF2B5EF4-FFF2-40B4-BE49-F238E27FC236}">
                  <a16:creationId xmlns:a16="http://schemas.microsoft.com/office/drawing/2014/main" id="{65EA6F58-AB08-2E25-5464-A4DAA616251A}"/>
                </a:ext>
              </a:extLst>
            </p:cNvPr>
            <p:cNvSpPr/>
            <p:nvPr/>
          </p:nvSpPr>
          <p:spPr>
            <a:xfrm>
              <a:off x="5185248" y="2666744"/>
              <a:ext cx="1407695" cy="685800"/>
            </a:xfrm>
            <a:custGeom>
              <a:avLst/>
              <a:gdLst>
                <a:gd name="connsiteX0" fmla="*/ 114302 w 1407695"/>
                <a:gd name="connsiteY0" fmla="*/ 0 h 685800"/>
                <a:gd name="connsiteX1" fmla="*/ 1293393 w 1407695"/>
                <a:gd name="connsiteY1" fmla="*/ 0 h 685800"/>
                <a:gd name="connsiteX2" fmla="*/ 1407695 w 1407695"/>
                <a:gd name="connsiteY2" fmla="*/ 114302 h 685800"/>
                <a:gd name="connsiteX3" fmla="*/ 1407695 w 1407695"/>
                <a:gd name="connsiteY3" fmla="*/ 685800 h 685800"/>
                <a:gd name="connsiteX4" fmla="*/ 1407695 w 1407695"/>
                <a:gd name="connsiteY4" fmla="*/ 685800 h 685800"/>
                <a:gd name="connsiteX5" fmla="*/ 0 w 1407695"/>
                <a:gd name="connsiteY5" fmla="*/ 685800 h 685800"/>
                <a:gd name="connsiteX6" fmla="*/ 0 w 1407695"/>
                <a:gd name="connsiteY6" fmla="*/ 685800 h 685800"/>
                <a:gd name="connsiteX7" fmla="*/ 0 w 1407695"/>
                <a:gd name="connsiteY7" fmla="*/ 114302 h 685800"/>
                <a:gd name="connsiteX8" fmla="*/ 114302 w 1407695"/>
                <a:gd name="connsiteY8" fmla="*/ 0 h 685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07695" h="685800" fill="none" extrusionOk="0">
                  <a:moveTo>
                    <a:pt x="114302" y="0"/>
                  </a:moveTo>
                  <a:cubicBezTo>
                    <a:pt x="538643" y="30746"/>
                    <a:pt x="944757" y="-1656"/>
                    <a:pt x="1293393" y="0"/>
                  </a:cubicBezTo>
                  <a:cubicBezTo>
                    <a:pt x="1359087" y="1437"/>
                    <a:pt x="1418123" y="53682"/>
                    <a:pt x="1407695" y="114302"/>
                  </a:cubicBezTo>
                  <a:cubicBezTo>
                    <a:pt x="1437629" y="327900"/>
                    <a:pt x="1386486" y="429833"/>
                    <a:pt x="1407695" y="685800"/>
                  </a:cubicBezTo>
                  <a:lnTo>
                    <a:pt x="1407695" y="685800"/>
                  </a:lnTo>
                  <a:cubicBezTo>
                    <a:pt x="958964" y="660001"/>
                    <a:pt x="367102" y="682297"/>
                    <a:pt x="0" y="685800"/>
                  </a:cubicBezTo>
                  <a:lnTo>
                    <a:pt x="0" y="685800"/>
                  </a:lnTo>
                  <a:cubicBezTo>
                    <a:pt x="557" y="607774"/>
                    <a:pt x="6120" y="180568"/>
                    <a:pt x="0" y="114302"/>
                  </a:cubicBezTo>
                  <a:cubicBezTo>
                    <a:pt x="5823" y="46076"/>
                    <a:pt x="53452" y="-10712"/>
                    <a:pt x="114302" y="0"/>
                  </a:cubicBezTo>
                  <a:close/>
                </a:path>
                <a:path w="1407695" h="685800" stroke="0" extrusionOk="0">
                  <a:moveTo>
                    <a:pt x="114302" y="0"/>
                  </a:moveTo>
                  <a:cubicBezTo>
                    <a:pt x="478688" y="-95151"/>
                    <a:pt x="989785" y="-62504"/>
                    <a:pt x="1293393" y="0"/>
                  </a:cubicBezTo>
                  <a:cubicBezTo>
                    <a:pt x="1366945" y="2195"/>
                    <a:pt x="1396912" y="51518"/>
                    <a:pt x="1407695" y="114302"/>
                  </a:cubicBezTo>
                  <a:cubicBezTo>
                    <a:pt x="1443973" y="194949"/>
                    <a:pt x="1418046" y="418902"/>
                    <a:pt x="1407695" y="685800"/>
                  </a:cubicBezTo>
                  <a:lnTo>
                    <a:pt x="1407695" y="685800"/>
                  </a:lnTo>
                  <a:cubicBezTo>
                    <a:pt x="872296" y="764854"/>
                    <a:pt x="156658" y="576926"/>
                    <a:pt x="0" y="685800"/>
                  </a:cubicBezTo>
                  <a:lnTo>
                    <a:pt x="0" y="685800"/>
                  </a:lnTo>
                  <a:cubicBezTo>
                    <a:pt x="-21330" y="573776"/>
                    <a:pt x="39541" y="376660"/>
                    <a:pt x="0" y="114302"/>
                  </a:cubicBezTo>
                  <a:cubicBezTo>
                    <a:pt x="-3179" y="50688"/>
                    <a:pt x="46000" y="4872"/>
                    <a:pt x="114302" y="0"/>
                  </a:cubicBezTo>
                  <a:close/>
                </a:path>
              </a:pathLst>
            </a:custGeom>
            <a:ln>
              <a:extLst>
                <a:ext uri="{C807C97D-BFC1-408E-A445-0C87EB9F89A2}">
                  <ask:lineSketchStyleProps xmlns:ask="http://schemas.microsoft.com/office/drawing/2018/sketchyshapes" sd="1219033472">
                    <a:prstGeom prst="round2SameRect">
                      <a:avLst/>
                    </a:prstGeom>
                    <ask:type>
                      <ask:lineSketchCurved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MY" sz="3200" dirty="0">
                  <a:latin typeface="Arial Black" panose="020B0A04020102020204" pitchFamily="34" charset="0"/>
                </a:rPr>
                <a:t>B</a:t>
              </a:r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CDFD215C-9AB6-97EB-F666-75A93F169B01}"/>
                </a:ext>
              </a:extLst>
            </p:cNvPr>
            <p:cNvSpPr/>
            <p:nvPr/>
          </p:nvSpPr>
          <p:spPr>
            <a:xfrm>
              <a:off x="4850662" y="3352544"/>
              <a:ext cx="2075810" cy="1198889"/>
            </a:xfrm>
            <a:custGeom>
              <a:avLst/>
              <a:gdLst>
                <a:gd name="connsiteX0" fmla="*/ 0 w 2075810"/>
                <a:gd name="connsiteY0" fmla="*/ 0 h 1198889"/>
                <a:gd name="connsiteX1" fmla="*/ 2075810 w 2075810"/>
                <a:gd name="connsiteY1" fmla="*/ 0 h 1198889"/>
                <a:gd name="connsiteX2" fmla="*/ 2075810 w 2075810"/>
                <a:gd name="connsiteY2" fmla="*/ 1198889 h 1198889"/>
                <a:gd name="connsiteX3" fmla="*/ 0 w 2075810"/>
                <a:gd name="connsiteY3" fmla="*/ 1198889 h 1198889"/>
                <a:gd name="connsiteX4" fmla="*/ 0 w 2075810"/>
                <a:gd name="connsiteY4" fmla="*/ 0 h 11988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75810" h="1198889" fill="none" extrusionOk="0">
                  <a:moveTo>
                    <a:pt x="0" y="0"/>
                  </a:moveTo>
                  <a:cubicBezTo>
                    <a:pt x="967080" y="-46332"/>
                    <a:pt x="1621562" y="133940"/>
                    <a:pt x="2075810" y="0"/>
                  </a:cubicBezTo>
                  <a:cubicBezTo>
                    <a:pt x="1997519" y="433461"/>
                    <a:pt x="2074011" y="970085"/>
                    <a:pt x="2075810" y="1198889"/>
                  </a:cubicBezTo>
                  <a:cubicBezTo>
                    <a:pt x="1844722" y="1120878"/>
                    <a:pt x="329628" y="1176952"/>
                    <a:pt x="0" y="1198889"/>
                  </a:cubicBezTo>
                  <a:cubicBezTo>
                    <a:pt x="67222" y="906085"/>
                    <a:pt x="-56039" y="421618"/>
                    <a:pt x="0" y="0"/>
                  </a:cubicBezTo>
                  <a:close/>
                </a:path>
                <a:path w="2075810" h="1198889" stroke="0" extrusionOk="0">
                  <a:moveTo>
                    <a:pt x="0" y="0"/>
                  </a:moveTo>
                  <a:cubicBezTo>
                    <a:pt x="308791" y="-16420"/>
                    <a:pt x="1749632" y="-157111"/>
                    <a:pt x="2075810" y="0"/>
                  </a:cubicBezTo>
                  <a:cubicBezTo>
                    <a:pt x="2073086" y="191745"/>
                    <a:pt x="2181408" y="740314"/>
                    <a:pt x="2075810" y="1198889"/>
                  </a:cubicBezTo>
                  <a:cubicBezTo>
                    <a:pt x="1140649" y="1199289"/>
                    <a:pt x="646884" y="1276387"/>
                    <a:pt x="0" y="1198889"/>
                  </a:cubicBezTo>
                  <a:cubicBezTo>
                    <a:pt x="-74868" y="1029959"/>
                    <a:pt x="-5726" y="394350"/>
                    <a:pt x="0" y="0"/>
                  </a:cubicBezTo>
                  <a:close/>
                </a:path>
              </a:pathLst>
            </a:custGeom>
            <a:ln>
              <a:extLst>
                <a:ext uri="{C807C97D-BFC1-408E-A445-0C87EB9F89A2}">
                  <ask:lineSketchStyleProps xmlns:ask="http://schemas.microsoft.com/office/drawing/2018/sketchyshapes" sd="2214188587">
                    <a:prstGeom prst="rect">
                      <a:avLst/>
                    </a:prstGeom>
                    <ask:type>
                      <ask:lineSketchCurved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lang="fi-FI" sz="2000" dirty="0">
                  <a:effectLst/>
                  <a:latin typeface="Abadi" panose="020B0604020104020204" pitchFamily="34" charset="0"/>
                </a:rPr>
                <a:t>Senarai ahli kumpulan (sekiranya perlu)</a:t>
              </a:r>
            </a:p>
            <a:p>
              <a:pPr algn="ctr"/>
              <a:endParaRPr lang="en-MY" dirty="0"/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A0342615-569F-71AE-F289-76CF296053D5}"/>
              </a:ext>
            </a:extLst>
          </p:cNvPr>
          <p:cNvGrpSpPr/>
          <p:nvPr/>
        </p:nvGrpSpPr>
        <p:grpSpPr>
          <a:xfrm>
            <a:off x="6362295" y="2588526"/>
            <a:ext cx="2075810" cy="1884689"/>
            <a:chOff x="4850662" y="2666744"/>
            <a:chExt cx="2075810" cy="1884689"/>
          </a:xfrm>
        </p:grpSpPr>
        <p:sp>
          <p:nvSpPr>
            <p:cNvPr id="20" name="Rectangle: Top Corners Rounded 19">
              <a:extLst>
                <a:ext uri="{FF2B5EF4-FFF2-40B4-BE49-F238E27FC236}">
                  <a16:creationId xmlns:a16="http://schemas.microsoft.com/office/drawing/2014/main" id="{D8BFFB81-85D3-7C66-ABCC-E6CD48CE5ACB}"/>
                </a:ext>
              </a:extLst>
            </p:cNvPr>
            <p:cNvSpPr/>
            <p:nvPr/>
          </p:nvSpPr>
          <p:spPr>
            <a:xfrm>
              <a:off x="5185248" y="2666744"/>
              <a:ext cx="1407695" cy="685800"/>
            </a:xfrm>
            <a:custGeom>
              <a:avLst/>
              <a:gdLst>
                <a:gd name="connsiteX0" fmla="*/ 114302 w 1407695"/>
                <a:gd name="connsiteY0" fmla="*/ 0 h 685800"/>
                <a:gd name="connsiteX1" fmla="*/ 1293393 w 1407695"/>
                <a:gd name="connsiteY1" fmla="*/ 0 h 685800"/>
                <a:gd name="connsiteX2" fmla="*/ 1407695 w 1407695"/>
                <a:gd name="connsiteY2" fmla="*/ 114302 h 685800"/>
                <a:gd name="connsiteX3" fmla="*/ 1407695 w 1407695"/>
                <a:gd name="connsiteY3" fmla="*/ 685800 h 685800"/>
                <a:gd name="connsiteX4" fmla="*/ 1407695 w 1407695"/>
                <a:gd name="connsiteY4" fmla="*/ 685800 h 685800"/>
                <a:gd name="connsiteX5" fmla="*/ 0 w 1407695"/>
                <a:gd name="connsiteY5" fmla="*/ 685800 h 685800"/>
                <a:gd name="connsiteX6" fmla="*/ 0 w 1407695"/>
                <a:gd name="connsiteY6" fmla="*/ 685800 h 685800"/>
                <a:gd name="connsiteX7" fmla="*/ 0 w 1407695"/>
                <a:gd name="connsiteY7" fmla="*/ 114302 h 685800"/>
                <a:gd name="connsiteX8" fmla="*/ 114302 w 1407695"/>
                <a:gd name="connsiteY8" fmla="*/ 0 h 685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07695" h="685800" fill="none" extrusionOk="0">
                  <a:moveTo>
                    <a:pt x="114302" y="0"/>
                  </a:moveTo>
                  <a:cubicBezTo>
                    <a:pt x="538643" y="30746"/>
                    <a:pt x="944757" y="-1656"/>
                    <a:pt x="1293393" y="0"/>
                  </a:cubicBezTo>
                  <a:cubicBezTo>
                    <a:pt x="1359087" y="1437"/>
                    <a:pt x="1418123" y="53682"/>
                    <a:pt x="1407695" y="114302"/>
                  </a:cubicBezTo>
                  <a:cubicBezTo>
                    <a:pt x="1437629" y="327900"/>
                    <a:pt x="1386486" y="429833"/>
                    <a:pt x="1407695" y="685800"/>
                  </a:cubicBezTo>
                  <a:lnTo>
                    <a:pt x="1407695" y="685800"/>
                  </a:lnTo>
                  <a:cubicBezTo>
                    <a:pt x="958964" y="660001"/>
                    <a:pt x="367102" y="682297"/>
                    <a:pt x="0" y="685800"/>
                  </a:cubicBezTo>
                  <a:lnTo>
                    <a:pt x="0" y="685800"/>
                  </a:lnTo>
                  <a:cubicBezTo>
                    <a:pt x="557" y="607774"/>
                    <a:pt x="6120" y="180568"/>
                    <a:pt x="0" y="114302"/>
                  </a:cubicBezTo>
                  <a:cubicBezTo>
                    <a:pt x="5823" y="46076"/>
                    <a:pt x="53452" y="-10712"/>
                    <a:pt x="114302" y="0"/>
                  </a:cubicBezTo>
                  <a:close/>
                </a:path>
                <a:path w="1407695" h="685800" stroke="0" extrusionOk="0">
                  <a:moveTo>
                    <a:pt x="114302" y="0"/>
                  </a:moveTo>
                  <a:cubicBezTo>
                    <a:pt x="478688" y="-95151"/>
                    <a:pt x="989785" y="-62504"/>
                    <a:pt x="1293393" y="0"/>
                  </a:cubicBezTo>
                  <a:cubicBezTo>
                    <a:pt x="1366945" y="2195"/>
                    <a:pt x="1396912" y="51518"/>
                    <a:pt x="1407695" y="114302"/>
                  </a:cubicBezTo>
                  <a:cubicBezTo>
                    <a:pt x="1443973" y="194949"/>
                    <a:pt x="1418046" y="418902"/>
                    <a:pt x="1407695" y="685800"/>
                  </a:cubicBezTo>
                  <a:lnTo>
                    <a:pt x="1407695" y="685800"/>
                  </a:lnTo>
                  <a:cubicBezTo>
                    <a:pt x="872296" y="764854"/>
                    <a:pt x="156658" y="576926"/>
                    <a:pt x="0" y="685800"/>
                  </a:cubicBezTo>
                  <a:lnTo>
                    <a:pt x="0" y="685800"/>
                  </a:lnTo>
                  <a:cubicBezTo>
                    <a:pt x="-21330" y="573776"/>
                    <a:pt x="39541" y="376660"/>
                    <a:pt x="0" y="114302"/>
                  </a:cubicBezTo>
                  <a:cubicBezTo>
                    <a:pt x="-3179" y="50688"/>
                    <a:pt x="46000" y="4872"/>
                    <a:pt x="114302" y="0"/>
                  </a:cubicBezTo>
                  <a:close/>
                </a:path>
              </a:pathLst>
            </a:custGeom>
            <a:ln>
              <a:extLst>
                <a:ext uri="{C807C97D-BFC1-408E-A445-0C87EB9F89A2}">
                  <ask:lineSketchStyleProps xmlns:ask="http://schemas.microsoft.com/office/drawing/2018/sketchyshapes" sd="1219033472">
                    <a:prstGeom prst="round2SameRect">
                      <a:avLst/>
                    </a:prstGeom>
                    <ask:type>
                      <ask:lineSketchCurved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MY" sz="3200" dirty="0">
                  <a:latin typeface="Arial Black" panose="020B0A04020102020204" pitchFamily="34" charset="0"/>
                </a:rPr>
                <a:t>C</a:t>
              </a:r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A9CC0634-40DE-9FBB-813F-DDF8699D4869}"/>
                </a:ext>
              </a:extLst>
            </p:cNvPr>
            <p:cNvSpPr/>
            <p:nvPr/>
          </p:nvSpPr>
          <p:spPr>
            <a:xfrm>
              <a:off x="4850662" y="3352544"/>
              <a:ext cx="2075810" cy="1198889"/>
            </a:xfrm>
            <a:custGeom>
              <a:avLst/>
              <a:gdLst>
                <a:gd name="connsiteX0" fmla="*/ 0 w 2075810"/>
                <a:gd name="connsiteY0" fmla="*/ 0 h 1198889"/>
                <a:gd name="connsiteX1" fmla="*/ 2075810 w 2075810"/>
                <a:gd name="connsiteY1" fmla="*/ 0 h 1198889"/>
                <a:gd name="connsiteX2" fmla="*/ 2075810 w 2075810"/>
                <a:gd name="connsiteY2" fmla="*/ 1198889 h 1198889"/>
                <a:gd name="connsiteX3" fmla="*/ 0 w 2075810"/>
                <a:gd name="connsiteY3" fmla="*/ 1198889 h 1198889"/>
                <a:gd name="connsiteX4" fmla="*/ 0 w 2075810"/>
                <a:gd name="connsiteY4" fmla="*/ 0 h 11988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75810" h="1198889" fill="none" extrusionOk="0">
                  <a:moveTo>
                    <a:pt x="0" y="0"/>
                  </a:moveTo>
                  <a:cubicBezTo>
                    <a:pt x="967080" y="-46332"/>
                    <a:pt x="1621562" y="133940"/>
                    <a:pt x="2075810" y="0"/>
                  </a:cubicBezTo>
                  <a:cubicBezTo>
                    <a:pt x="1997519" y="433461"/>
                    <a:pt x="2074011" y="970085"/>
                    <a:pt x="2075810" y="1198889"/>
                  </a:cubicBezTo>
                  <a:cubicBezTo>
                    <a:pt x="1844722" y="1120878"/>
                    <a:pt x="329628" y="1176952"/>
                    <a:pt x="0" y="1198889"/>
                  </a:cubicBezTo>
                  <a:cubicBezTo>
                    <a:pt x="67222" y="906085"/>
                    <a:pt x="-56039" y="421618"/>
                    <a:pt x="0" y="0"/>
                  </a:cubicBezTo>
                  <a:close/>
                </a:path>
                <a:path w="2075810" h="1198889" stroke="0" extrusionOk="0">
                  <a:moveTo>
                    <a:pt x="0" y="0"/>
                  </a:moveTo>
                  <a:cubicBezTo>
                    <a:pt x="308791" y="-16420"/>
                    <a:pt x="1749632" y="-157111"/>
                    <a:pt x="2075810" y="0"/>
                  </a:cubicBezTo>
                  <a:cubicBezTo>
                    <a:pt x="2073086" y="191745"/>
                    <a:pt x="2181408" y="740314"/>
                    <a:pt x="2075810" y="1198889"/>
                  </a:cubicBezTo>
                  <a:cubicBezTo>
                    <a:pt x="1140649" y="1199289"/>
                    <a:pt x="646884" y="1276387"/>
                    <a:pt x="0" y="1198889"/>
                  </a:cubicBezTo>
                  <a:cubicBezTo>
                    <a:pt x="-74868" y="1029959"/>
                    <a:pt x="-5726" y="394350"/>
                    <a:pt x="0" y="0"/>
                  </a:cubicBezTo>
                  <a:close/>
                </a:path>
              </a:pathLst>
            </a:custGeom>
            <a:ln>
              <a:extLst>
                <a:ext uri="{C807C97D-BFC1-408E-A445-0C87EB9F89A2}">
                  <ask:lineSketchStyleProps xmlns:ask="http://schemas.microsoft.com/office/drawing/2018/sketchyshapes" sd="2214188587">
                    <a:prstGeom prst="rect">
                      <a:avLst/>
                    </a:prstGeom>
                    <ask:type>
                      <ask:lineSketchCurved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lang="ms-MY" sz="2000" dirty="0">
                  <a:effectLst/>
                  <a:latin typeface="Abadi" panose="020B0604020104020204" pitchFamily="34" charset="0"/>
                </a:rPr>
                <a:t>Maklumat kaedah pengajaran </a:t>
              </a:r>
              <a:r>
                <a:rPr lang="ms-MY" sz="2000" dirty="0" err="1">
                  <a:effectLst/>
                  <a:latin typeface="Abadi" panose="020B0604020104020204" pitchFamily="34" charset="0"/>
                </a:rPr>
                <a:t>transformatif</a:t>
              </a:r>
              <a:endParaRPr lang="ms-MY" sz="2000" dirty="0">
                <a:effectLst/>
                <a:latin typeface="Abadi" panose="020B0604020104020204" pitchFamily="34" charset="0"/>
              </a:endParaRPr>
            </a:p>
            <a:p>
              <a:pPr algn="ctr"/>
              <a:r>
                <a:rPr lang="ms-MY" sz="2000" dirty="0">
                  <a:effectLst/>
                  <a:latin typeface="Abadi" panose="020B0604020104020204" pitchFamily="34" charset="0"/>
                </a:rPr>
                <a:t> </a:t>
              </a:r>
              <a:endParaRPr lang="en-MY" sz="2000" dirty="0">
                <a:effectLst/>
                <a:latin typeface="Abadi" panose="020B0604020104020204" pitchFamily="34" charset="0"/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en-MY" dirty="0"/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5544DB05-4804-6A27-60EA-01D24CD67520}"/>
              </a:ext>
            </a:extLst>
          </p:cNvPr>
          <p:cNvGrpSpPr/>
          <p:nvPr/>
        </p:nvGrpSpPr>
        <p:grpSpPr>
          <a:xfrm>
            <a:off x="9285864" y="2551291"/>
            <a:ext cx="2075810" cy="1884689"/>
            <a:chOff x="4850662" y="2666744"/>
            <a:chExt cx="2075810" cy="1884689"/>
          </a:xfrm>
        </p:grpSpPr>
        <p:sp>
          <p:nvSpPr>
            <p:cNvPr id="30" name="Rectangle: Top Corners Rounded 29">
              <a:extLst>
                <a:ext uri="{FF2B5EF4-FFF2-40B4-BE49-F238E27FC236}">
                  <a16:creationId xmlns:a16="http://schemas.microsoft.com/office/drawing/2014/main" id="{563EC522-D688-E398-4940-B9E8D6D34273}"/>
                </a:ext>
              </a:extLst>
            </p:cNvPr>
            <p:cNvSpPr/>
            <p:nvPr/>
          </p:nvSpPr>
          <p:spPr>
            <a:xfrm>
              <a:off x="5185248" y="2666744"/>
              <a:ext cx="1407695" cy="685800"/>
            </a:xfrm>
            <a:custGeom>
              <a:avLst/>
              <a:gdLst>
                <a:gd name="connsiteX0" fmla="*/ 114302 w 1407695"/>
                <a:gd name="connsiteY0" fmla="*/ 0 h 685800"/>
                <a:gd name="connsiteX1" fmla="*/ 1293393 w 1407695"/>
                <a:gd name="connsiteY1" fmla="*/ 0 h 685800"/>
                <a:gd name="connsiteX2" fmla="*/ 1407695 w 1407695"/>
                <a:gd name="connsiteY2" fmla="*/ 114302 h 685800"/>
                <a:gd name="connsiteX3" fmla="*/ 1407695 w 1407695"/>
                <a:gd name="connsiteY3" fmla="*/ 685800 h 685800"/>
                <a:gd name="connsiteX4" fmla="*/ 1407695 w 1407695"/>
                <a:gd name="connsiteY4" fmla="*/ 685800 h 685800"/>
                <a:gd name="connsiteX5" fmla="*/ 0 w 1407695"/>
                <a:gd name="connsiteY5" fmla="*/ 685800 h 685800"/>
                <a:gd name="connsiteX6" fmla="*/ 0 w 1407695"/>
                <a:gd name="connsiteY6" fmla="*/ 685800 h 685800"/>
                <a:gd name="connsiteX7" fmla="*/ 0 w 1407695"/>
                <a:gd name="connsiteY7" fmla="*/ 114302 h 685800"/>
                <a:gd name="connsiteX8" fmla="*/ 114302 w 1407695"/>
                <a:gd name="connsiteY8" fmla="*/ 0 h 685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07695" h="685800" fill="none" extrusionOk="0">
                  <a:moveTo>
                    <a:pt x="114302" y="0"/>
                  </a:moveTo>
                  <a:cubicBezTo>
                    <a:pt x="538643" y="30746"/>
                    <a:pt x="944757" y="-1656"/>
                    <a:pt x="1293393" y="0"/>
                  </a:cubicBezTo>
                  <a:cubicBezTo>
                    <a:pt x="1359087" y="1437"/>
                    <a:pt x="1418123" y="53682"/>
                    <a:pt x="1407695" y="114302"/>
                  </a:cubicBezTo>
                  <a:cubicBezTo>
                    <a:pt x="1437629" y="327900"/>
                    <a:pt x="1386486" y="429833"/>
                    <a:pt x="1407695" y="685800"/>
                  </a:cubicBezTo>
                  <a:lnTo>
                    <a:pt x="1407695" y="685800"/>
                  </a:lnTo>
                  <a:cubicBezTo>
                    <a:pt x="958964" y="660001"/>
                    <a:pt x="367102" y="682297"/>
                    <a:pt x="0" y="685800"/>
                  </a:cubicBezTo>
                  <a:lnTo>
                    <a:pt x="0" y="685800"/>
                  </a:lnTo>
                  <a:cubicBezTo>
                    <a:pt x="557" y="607774"/>
                    <a:pt x="6120" y="180568"/>
                    <a:pt x="0" y="114302"/>
                  </a:cubicBezTo>
                  <a:cubicBezTo>
                    <a:pt x="5823" y="46076"/>
                    <a:pt x="53452" y="-10712"/>
                    <a:pt x="114302" y="0"/>
                  </a:cubicBezTo>
                  <a:close/>
                </a:path>
                <a:path w="1407695" h="685800" stroke="0" extrusionOk="0">
                  <a:moveTo>
                    <a:pt x="114302" y="0"/>
                  </a:moveTo>
                  <a:cubicBezTo>
                    <a:pt x="478688" y="-95151"/>
                    <a:pt x="989785" y="-62504"/>
                    <a:pt x="1293393" y="0"/>
                  </a:cubicBezTo>
                  <a:cubicBezTo>
                    <a:pt x="1366945" y="2195"/>
                    <a:pt x="1396912" y="51518"/>
                    <a:pt x="1407695" y="114302"/>
                  </a:cubicBezTo>
                  <a:cubicBezTo>
                    <a:pt x="1443973" y="194949"/>
                    <a:pt x="1418046" y="418902"/>
                    <a:pt x="1407695" y="685800"/>
                  </a:cubicBezTo>
                  <a:lnTo>
                    <a:pt x="1407695" y="685800"/>
                  </a:lnTo>
                  <a:cubicBezTo>
                    <a:pt x="872296" y="764854"/>
                    <a:pt x="156658" y="576926"/>
                    <a:pt x="0" y="685800"/>
                  </a:cubicBezTo>
                  <a:lnTo>
                    <a:pt x="0" y="685800"/>
                  </a:lnTo>
                  <a:cubicBezTo>
                    <a:pt x="-21330" y="573776"/>
                    <a:pt x="39541" y="376660"/>
                    <a:pt x="0" y="114302"/>
                  </a:cubicBezTo>
                  <a:cubicBezTo>
                    <a:pt x="-3179" y="50688"/>
                    <a:pt x="46000" y="4872"/>
                    <a:pt x="114302" y="0"/>
                  </a:cubicBezTo>
                  <a:close/>
                </a:path>
              </a:pathLst>
            </a:custGeom>
            <a:ln>
              <a:extLst>
                <a:ext uri="{C807C97D-BFC1-408E-A445-0C87EB9F89A2}">
                  <ask:lineSketchStyleProps xmlns:ask="http://schemas.microsoft.com/office/drawing/2018/sketchyshapes" sd="1219033472">
                    <a:prstGeom prst="round2SameRect">
                      <a:avLst/>
                    </a:prstGeom>
                    <ask:type>
                      <ask:lineSketchCurved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MY" sz="3200" dirty="0">
                  <a:latin typeface="Arial Black" panose="020B0A04020102020204" pitchFamily="34" charset="0"/>
                </a:rPr>
                <a:t>D</a:t>
              </a:r>
            </a:p>
          </p:txBody>
        </p: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C5735B42-7C00-C78D-C84B-8F1E0CD21FF1}"/>
                </a:ext>
              </a:extLst>
            </p:cNvPr>
            <p:cNvSpPr/>
            <p:nvPr/>
          </p:nvSpPr>
          <p:spPr>
            <a:xfrm>
              <a:off x="4850662" y="3352544"/>
              <a:ext cx="2075810" cy="1198889"/>
            </a:xfrm>
            <a:custGeom>
              <a:avLst/>
              <a:gdLst>
                <a:gd name="connsiteX0" fmla="*/ 0 w 2075810"/>
                <a:gd name="connsiteY0" fmla="*/ 0 h 1198889"/>
                <a:gd name="connsiteX1" fmla="*/ 2075810 w 2075810"/>
                <a:gd name="connsiteY1" fmla="*/ 0 h 1198889"/>
                <a:gd name="connsiteX2" fmla="*/ 2075810 w 2075810"/>
                <a:gd name="connsiteY2" fmla="*/ 1198889 h 1198889"/>
                <a:gd name="connsiteX3" fmla="*/ 0 w 2075810"/>
                <a:gd name="connsiteY3" fmla="*/ 1198889 h 1198889"/>
                <a:gd name="connsiteX4" fmla="*/ 0 w 2075810"/>
                <a:gd name="connsiteY4" fmla="*/ 0 h 11988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75810" h="1198889" fill="none" extrusionOk="0">
                  <a:moveTo>
                    <a:pt x="0" y="0"/>
                  </a:moveTo>
                  <a:cubicBezTo>
                    <a:pt x="967080" y="-46332"/>
                    <a:pt x="1621562" y="133940"/>
                    <a:pt x="2075810" y="0"/>
                  </a:cubicBezTo>
                  <a:cubicBezTo>
                    <a:pt x="1997519" y="433461"/>
                    <a:pt x="2074011" y="970085"/>
                    <a:pt x="2075810" y="1198889"/>
                  </a:cubicBezTo>
                  <a:cubicBezTo>
                    <a:pt x="1844722" y="1120878"/>
                    <a:pt x="329628" y="1176952"/>
                    <a:pt x="0" y="1198889"/>
                  </a:cubicBezTo>
                  <a:cubicBezTo>
                    <a:pt x="67222" y="906085"/>
                    <a:pt x="-56039" y="421618"/>
                    <a:pt x="0" y="0"/>
                  </a:cubicBezTo>
                  <a:close/>
                </a:path>
                <a:path w="2075810" h="1198889" stroke="0" extrusionOk="0">
                  <a:moveTo>
                    <a:pt x="0" y="0"/>
                  </a:moveTo>
                  <a:cubicBezTo>
                    <a:pt x="308791" y="-16420"/>
                    <a:pt x="1749632" y="-157111"/>
                    <a:pt x="2075810" y="0"/>
                  </a:cubicBezTo>
                  <a:cubicBezTo>
                    <a:pt x="2073086" y="191745"/>
                    <a:pt x="2181408" y="740314"/>
                    <a:pt x="2075810" y="1198889"/>
                  </a:cubicBezTo>
                  <a:cubicBezTo>
                    <a:pt x="1140649" y="1199289"/>
                    <a:pt x="646884" y="1276387"/>
                    <a:pt x="0" y="1198889"/>
                  </a:cubicBezTo>
                  <a:cubicBezTo>
                    <a:pt x="-74868" y="1029959"/>
                    <a:pt x="-5726" y="394350"/>
                    <a:pt x="0" y="0"/>
                  </a:cubicBezTo>
                  <a:close/>
                </a:path>
              </a:pathLst>
            </a:custGeom>
            <a:ln>
              <a:extLst>
                <a:ext uri="{C807C97D-BFC1-408E-A445-0C87EB9F89A2}">
                  <ask:lineSketchStyleProps xmlns:ask="http://schemas.microsoft.com/office/drawing/2018/sketchyshapes" sd="2214188587">
                    <a:prstGeom prst="rect">
                      <a:avLst/>
                    </a:prstGeom>
                    <ask:type>
                      <ask:lineSketchCurved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lang="ms-MY" sz="2000" dirty="0">
                  <a:effectLst/>
                  <a:latin typeface="Abadi" panose="020B0604020104020204" pitchFamily="34" charset="0"/>
                </a:rPr>
                <a:t>Rasional kaedah pengajaran </a:t>
              </a:r>
              <a:r>
                <a:rPr lang="ms-MY" sz="2000" dirty="0" err="1">
                  <a:effectLst/>
                  <a:latin typeface="Abadi" panose="020B0604020104020204" pitchFamily="34" charset="0"/>
                </a:rPr>
                <a:t>transformatif</a:t>
              </a:r>
              <a:endParaRPr lang="en-MY" dirty="0"/>
            </a:p>
          </p:txBody>
        </p: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4C41EFE0-8BDE-34DE-BAC6-7C94499CF45A}"/>
              </a:ext>
            </a:extLst>
          </p:cNvPr>
          <p:cNvGrpSpPr/>
          <p:nvPr/>
        </p:nvGrpSpPr>
        <p:grpSpPr>
          <a:xfrm>
            <a:off x="1826914" y="4548419"/>
            <a:ext cx="2075810" cy="1884689"/>
            <a:chOff x="4850662" y="2666744"/>
            <a:chExt cx="2075810" cy="1884689"/>
          </a:xfrm>
        </p:grpSpPr>
        <p:sp>
          <p:nvSpPr>
            <p:cNvPr id="33" name="Rectangle: Top Corners Rounded 32">
              <a:extLst>
                <a:ext uri="{FF2B5EF4-FFF2-40B4-BE49-F238E27FC236}">
                  <a16:creationId xmlns:a16="http://schemas.microsoft.com/office/drawing/2014/main" id="{878C063A-E76C-6C3F-5E1A-1D12BBE52539}"/>
                </a:ext>
              </a:extLst>
            </p:cNvPr>
            <p:cNvSpPr/>
            <p:nvPr/>
          </p:nvSpPr>
          <p:spPr>
            <a:xfrm>
              <a:off x="5185248" y="2666744"/>
              <a:ext cx="1407695" cy="685800"/>
            </a:xfrm>
            <a:custGeom>
              <a:avLst/>
              <a:gdLst>
                <a:gd name="connsiteX0" fmla="*/ 114302 w 1407695"/>
                <a:gd name="connsiteY0" fmla="*/ 0 h 685800"/>
                <a:gd name="connsiteX1" fmla="*/ 1293393 w 1407695"/>
                <a:gd name="connsiteY1" fmla="*/ 0 h 685800"/>
                <a:gd name="connsiteX2" fmla="*/ 1407695 w 1407695"/>
                <a:gd name="connsiteY2" fmla="*/ 114302 h 685800"/>
                <a:gd name="connsiteX3" fmla="*/ 1407695 w 1407695"/>
                <a:gd name="connsiteY3" fmla="*/ 685800 h 685800"/>
                <a:gd name="connsiteX4" fmla="*/ 1407695 w 1407695"/>
                <a:gd name="connsiteY4" fmla="*/ 685800 h 685800"/>
                <a:gd name="connsiteX5" fmla="*/ 0 w 1407695"/>
                <a:gd name="connsiteY5" fmla="*/ 685800 h 685800"/>
                <a:gd name="connsiteX6" fmla="*/ 0 w 1407695"/>
                <a:gd name="connsiteY6" fmla="*/ 685800 h 685800"/>
                <a:gd name="connsiteX7" fmla="*/ 0 w 1407695"/>
                <a:gd name="connsiteY7" fmla="*/ 114302 h 685800"/>
                <a:gd name="connsiteX8" fmla="*/ 114302 w 1407695"/>
                <a:gd name="connsiteY8" fmla="*/ 0 h 685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07695" h="685800" fill="none" extrusionOk="0">
                  <a:moveTo>
                    <a:pt x="114302" y="0"/>
                  </a:moveTo>
                  <a:cubicBezTo>
                    <a:pt x="538643" y="30746"/>
                    <a:pt x="944757" y="-1656"/>
                    <a:pt x="1293393" y="0"/>
                  </a:cubicBezTo>
                  <a:cubicBezTo>
                    <a:pt x="1359087" y="1437"/>
                    <a:pt x="1418123" y="53682"/>
                    <a:pt x="1407695" y="114302"/>
                  </a:cubicBezTo>
                  <a:cubicBezTo>
                    <a:pt x="1437629" y="327900"/>
                    <a:pt x="1386486" y="429833"/>
                    <a:pt x="1407695" y="685800"/>
                  </a:cubicBezTo>
                  <a:lnTo>
                    <a:pt x="1407695" y="685800"/>
                  </a:lnTo>
                  <a:cubicBezTo>
                    <a:pt x="958964" y="660001"/>
                    <a:pt x="367102" y="682297"/>
                    <a:pt x="0" y="685800"/>
                  </a:cubicBezTo>
                  <a:lnTo>
                    <a:pt x="0" y="685800"/>
                  </a:lnTo>
                  <a:cubicBezTo>
                    <a:pt x="557" y="607774"/>
                    <a:pt x="6120" y="180568"/>
                    <a:pt x="0" y="114302"/>
                  </a:cubicBezTo>
                  <a:cubicBezTo>
                    <a:pt x="5823" y="46076"/>
                    <a:pt x="53452" y="-10712"/>
                    <a:pt x="114302" y="0"/>
                  </a:cubicBezTo>
                  <a:close/>
                </a:path>
                <a:path w="1407695" h="685800" stroke="0" extrusionOk="0">
                  <a:moveTo>
                    <a:pt x="114302" y="0"/>
                  </a:moveTo>
                  <a:cubicBezTo>
                    <a:pt x="478688" y="-95151"/>
                    <a:pt x="989785" y="-62504"/>
                    <a:pt x="1293393" y="0"/>
                  </a:cubicBezTo>
                  <a:cubicBezTo>
                    <a:pt x="1366945" y="2195"/>
                    <a:pt x="1396912" y="51518"/>
                    <a:pt x="1407695" y="114302"/>
                  </a:cubicBezTo>
                  <a:cubicBezTo>
                    <a:pt x="1443973" y="194949"/>
                    <a:pt x="1418046" y="418902"/>
                    <a:pt x="1407695" y="685800"/>
                  </a:cubicBezTo>
                  <a:lnTo>
                    <a:pt x="1407695" y="685800"/>
                  </a:lnTo>
                  <a:cubicBezTo>
                    <a:pt x="872296" y="764854"/>
                    <a:pt x="156658" y="576926"/>
                    <a:pt x="0" y="685800"/>
                  </a:cubicBezTo>
                  <a:lnTo>
                    <a:pt x="0" y="685800"/>
                  </a:lnTo>
                  <a:cubicBezTo>
                    <a:pt x="-21330" y="573776"/>
                    <a:pt x="39541" y="376660"/>
                    <a:pt x="0" y="114302"/>
                  </a:cubicBezTo>
                  <a:cubicBezTo>
                    <a:pt x="-3179" y="50688"/>
                    <a:pt x="46000" y="4872"/>
                    <a:pt x="114302" y="0"/>
                  </a:cubicBezTo>
                  <a:close/>
                </a:path>
              </a:pathLst>
            </a:custGeom>
            <a:ln>
              <a:extLst>
                <a:ext uri="{C807C97D-BFC1-408E-A445-0C87EB9F89A2}">
                  <ask:lineSketchStyleProps xmlns:ask="http://schemas.microsoft.com/office/drawing/2018/sketchyshapes" sd="1219033472">
                    <a:prstGeom prst="round2SameRect">
                      <a:avLst/>
                    </a:prstGeom>
                    <ask:type>
                      <ask:lineSketchCurved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MY" sz="3200" dirty="0">
                  <a:latin typeface="Arial Black" panose="020B0A04020102020204" pitchFamily="34" charset="0"/>
                </a:rPr>
                <a:t>E</a:t>
              </a:r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145EDDC1-F70D-7E8E-FE1B-6A333733C790}"/>
                </a:ext>
              </a:extLst>
            </p:cNvPr>
            <p:cNvSpPr/>
            <p:nvPr/>
          </p:nvSpPr>
          <p:spPr>
            <a:xfrm>
              <a:off x="4850662" y="3352544"/>
              <a:ext cx="2075810" cy="1198889"/>
            </a:xfrm>
            <a:custGeom>
              <a:avLst/>
              <a:gdLst>
                <a:gd name="connsiteX0" fmla="*/ 0 w 2075810"/>
                <a:gd name="connsiteY0" fmla="*/ 0 h 1198889"/>
                <a:gd name="connsiteX1" fmla="*/ 2075810 w 2075810"/>
                <a:gd name="connsiteY1" fmla="*/ 0 h 1198889"/>
                <a:gd name="connsiteX2" fmla="*/ 2075810 w 2075810"/>
                <a:gd name="connsiteY2" fmla="*/ 1198889 h 1198889"/>
                <a:gd name="connsiteX3" fmla="*/ 0 w 2075810"/>
                <a:gd name="connsiteY3" fmla="*/ 1198889 h 1198889"/>
                <a:gd name="connsiteX4" fmla="*/ 0 w 2075810"/>
                <a:gd name="connsiteY4" fmla="*/ 0 h 11988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75810" h="1198889" fill="none" extrusionOk="0">
                  <a:moveTo>
                    <a:pt x="0" y="0"/>
                  </a:moveTo>
                  <a:cubicBezTo>
                    <a:pt x="967080" y="-46332"/>
                    <a:pt x="1621562" y="133940"/>
                    <a:pt x="2075810" y="0"/>
                  </a:cubicBezTo>
                  <a:cubicBezTo>
                    <a:pt x="1997519" y="433461"/>
                    <a:pt x="2074011" y="970085"/>
                    <a:pt x="2075810" y="1198889"/>
                  </a:cubicBezTo>
                  <a:cubicBezTo>
                    <a:pt x="1844722" y="1120878"/>
                    <a:pt x="329628" y="1176952"/>
                    <a:pt x="0" y="1198889"/>
                  </a:cubicBezTo>
                  <a:cubicBezTo>
                    <a:pt x="67222" y="906085"/>
                    <a:pt x="-56039" y="421618"/>
                    <a:pt x="0" y="0"/>
                  </a:cubicBezTo>
                  <a:close/>
                </a:path>
                <a:path w="2075810" h="1198889" stroke="0" extrusionOk="0">
                  <a:moveTo>
                    <a:pt x="0" y="0"/>
                  </a:moveTo>
                  <a:cubicBezTo>
                    <a:pt x="308791" y="-16420"/>
                    <a:pt x="1749632" y="-157111"/>
                    <a:pt x="2075810" y="0"/>
                  </a:cubicBezTo>
                  <a:cubicBezTo>
                    <a:pt x="2073086" y="191745"/>
                    <a:pt x="2181408" y="740314"/>
                    <a:pt x="2075810" y="1198889"/>
                  </a:cubicBezTo>
                  <a:cubicBezTo>
                    <a:pt x="1140649" y="1199289"/>
                    <a:pt x="646884" y="1276387"/>
                    <a:pt x="0" y="1198889"/>
                  </a:cubicBezTo>
                  <a:cubicBezTo>
                    <a:pt x="-74868" y="1029959"/>
                    <a:pt x="-5726" y="394350"/>
                    <a:pt x="0" y="0"/>
                  </a:cubicBezTo>
                  <a:close/>
                </a:path>
              </a:pathLst>
            </a:custGeom>
            <a:ln>
              <a:extLst>
                <a:ext uri="{C807C97D-BFC1-408E-A445-0C87EB9F89A2}">
                  <ask:lineSketchStyleProps xmlns:ask="http://schemas.microsoft.com/office/drawing/2018/sketchyshapes" sd="2214188587">
                    <a:prstGeom prst="rect">
                      <a:avLst/>
                    </a:prstGeom>
                    <ask:type>
                      <ask:lineSketchCurved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lang="ms-MY" sz="1900" dirty="0">
                  <a:effectLst/>
                  <a:latin typeface="Abadi" panose="020B0604020104020204" pitchFamily="34" charset="0"/>
                </a:rPr>
                <a:t>Pendekatan kaedah pengajaran </a:t>
              </a:r>
              <a:r>
                <a:rPr lang="ms-MY" sz="1900" dirty="0" err="1">
                  <a:effectLst/>
                  <a:latin typeface="Abadi" panose="020B0604020104020204" pitchFamily="34" charset="0"/>
                </a:rPr>
                <a:t>transformatif</a:t>
              </a:r>
              <a:endParaRPr lang="en-MY" sz="2000" dirty="0">
                <a:effectLst/>
                <a:latin typeface="Abadi" panose="020B0604020104020204" pitchFamily="34" charset="0"/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en-MY" dirty="0"/>
            </a:p>
          </p:txBody>
        </p: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6ECB9770-D163-6699-9783-EE2F50D64B71}"/>
              </a:ext>
            </a:extLst>
          </p:cNvPr>
          <p:cNvGrpSpPr/>
          <p:nvPr/>
        </p:nvGrpSpPr>
        <p:grpSpPr>
          <a:xfrm>
            <a:off x="4879857" y="4548419"/>
            <a:ext cx="2075810" cy="1884689"/>
            <a:chOff x="4850662" y="2666744"/>
            <a:chExt cx="2075810" cy="1884689"/>
          </a:xfrm>
        </p:grpSpPr>
        <p:sp>
          <p:nvSpPr>
            <p:cNvPr id="36" name="Rectangle: Top Corners Rounded 35">
              <a:extLst>
                <a:ext uri="{FF2B5EF4-FFF2-40B4-BE49-F238E27FC236}">
                  <a16:creationId xmlns:a16="http://schemas.microsoft.com/office/drawing/2014/main" id="{13035E96-9CAF-4BD6-2600-DB2B58854ECF}"/>
                </a:ext>
              </a:extLst>
            </p:cNvPr>
            <p:cNvSpPr/>
            <p:nvPr/>
          </p:nvSpPr>
          <p:spPr>
            <a:xfrm>
              <a:off x="5185248" y="2666744"/>
              <a:ext cx="1407695" cy="685800"/>
            </a:xfrm>
            <a:custGeom>
              <a:avLst/>
              <a:gdLst>
                <a:gd name="connsiteX0" fmla="*/ 114302 w 1407695"/>
                <a:gd name="connsiteY0" fmla="*/ 0 h 685800"/>
                <a:gd name="connsiteX1" fmla="*/ 1293393 w 1407695"/>
                <a:gd name="connsiteY1" fmla="*/ 0 h 685800"/>
                <a:gd name="connsiteX2" fmla="*/ 1407695 w 1407695"/>
                <a:gd name="connsiteY2" fmla="*/ 114302 h 685800"/>
                <a:gd name="connsiteX3" fmla="*/ 1407695 w 1407695"/>
                <a:gd name="connsiteY3" fmla="*/ 685800 h 685800"/>
                <a:gd name="connsiteX4" fmla="*/ 1407695 w 1407695"/>
                <a:gd name="connsiteY4" fmla="*/ 685800 h 685800"/>
                <a:gd name="connsiteX5" fmla="*/ 0 w 1407695"/>
                <a:gd name="connsiteY5" fmla="*/ 685800 h 685800"/>
                <a:gd name="connsiteX6" fmla="*/ 0 w 1407695"/>
                <a:gd name="connsiteY6" fmla="*/ 685800 h 685800"/>
                <a:gd name="connsiteX7" fmla="*/ 0 w 1407695"/>
                <a:gd name="connsiteY7" fmla="*/ 114302 h 685800"/>
                <a:gd name="connsiteX8" fmla="*/ 114302 w 1407695"/>
                <a:gd name="connsiteY8" fmla="*/ 0 h 685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07695" h="685800" fill="none" extrusionOk="0">
                  <a:moveTo>
                    <a:pt x="114302" y="0"/>
                  </a:moveTo>
                  <a:cubicBezTo>
                    <a:pt x="538643" y="30746"/>
                    <a:pt x="944757" y="-1656"/>
                    <a:pt x="1293393" y="0"/>
                  </a:cubicBezTo>
                  <a:cubicBezTo>
                    <a:pt x="1359087" y="1437"/>
                    <a:pt x="1418123" y="53682"/>
                    <a:pt x="1407695" y="114302"/>
                  </a:cubicBezTo>
                  <a:cubicBezTo>
                    <a:pt x="1437629" y="327900"/>
                    <a:pt x="1386486" y="429833"/>
                    <a:pt x="1407695" y="685800"/>
                  </a:cubicBezTo>
                  <a:lnTo>
                    <a:pt x="1407695" y="685800"/>
                  </a:lnTo>
                  <a:cubicBezTo>
                    <a:pt x="958964" y="660001"/>
                    <a:pt x="367102" y="682297"/>
                    <a:pt x="0" y="685800"/>
                  </a:cubicBezTo>
                  <a:lnTo>
                    <a:pt x="0" y="685800"/>
                  </a:lnTo>
                  <a:cubicBezTo>
                    <a:pt x="557" y="607774"/>
                    <a:pt x="6120" y="180568"/>
                    <a:pt x="0" y="114302"/>
                  </a:cubicBezTo>
                  <a:cubicBezTo>
                    <a:pt x="5823" y="46076"/>
                    <a:pt x="53452" y="-10712"/>
                    <a:pt x="114302" y="0"/>
                  </a:cubicBezTo>
                  <a:close/>
                </a:path>
                <a:path w="1407695" h="685800" stroke="0" extrusionOk="0">
                  <a:moveTo>
                    <a:pt x="114302" y="0"/>
                  </a:moveTo>
                  <a:cubicBezTo>
                    <a:pt x="478688" y="-95151"/>
                    <a:pt x="989785" y="-62504"/>
                    <a:pt x="1293393" y="0"/>
                  </a:cubicBezTo>
                  <a:cubicBezTo>
                    <a:pt x="1366945" y="2195"/>
                    <a:pt x="1396912" y="51518"/>
                    <a:pt x="1407695" y="114302"/>
                  </a:cubicBezTo>
                  <a:cubicBezTo>
                    <a:pt x="1443973" y="194949"/>
                    <a:pt x="1418046" y="418902"/>
                    <a:pt x="1407695" y="685800"/>
                  </a:cubicBezTo>
                  <a:lnTo>
                    <a:pt x="1407695" y="685800"/>
                  </a:lnTo>
                  <a:cubicBezTo>
                    <a:pt x="872296" y="764854"/>
                    <a:pt x="156658" y="576926"/>
                    <a:pt x="0" y="685800"/>
                  </a:cubicBezTo>
                  <a:lnTo>
                    <a:pt x="0" y="685800"/>
                  </a:lnTo>
                  <a:cubicBezTo>
                    <a:pt x="-21330" y="573776"/>
                    <a:pt x="39541" y="376660"/>
                    <a:pt x="0" y="114302"/>
                  </a:cubicBezTo>
                  <a:cubicBezTo>
                    <a:pt x="-3179" y="50688"/>
                    <a:pt x="46000" y="4872"/>
                    <a:pt x="114302" y="0"/>
                  </a:cubicBezTo>
                  <a:close/>
                </a:path>
              </a:pathLst>
            </a:custGeom>
            <a:ln>
              <a:extLst>
                <a:ext uri="{C807C97D-BFC1-408E-A445-0C87EB9F89A2}">
                  <ask:lineSketchStyleProps xmlns:ask="http://schemas.microsoft.com/office/drawing/2018/sketchyshapes" sd="1219033472">
                    <a:prstGeom prst="round2SameRect">
                      <a:avLst/>
                    </a:prstGeom>
                    <ask:type>
                      <ask:lineSketchCurved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MY" sz="3200" dirty="0">
                  <a:latin typeface="Arial Black" panose="020B0A04020102020204" pitchFamily="34" charset="0"/>
                </a:rPr>
                <a:t>F</a:t>
              </a:r>
            </a:p>
          </p:txBody>
        </p:sp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C97D0BF2-12DF-C095-BE96-250EB6F0FBA2}"/>
                </a:ext>
              </a:extLst>
            </p:cNvPr>
            <p:cNvSpPr/>
            <p:nvPr/>
          </p:nvSpPr>
          <p:spPr>
            <a:xfrm>
              <a:off x="4850662" y="3352544"/>
              <a:ext cx="2075810" cy="1198889"/>
            </a:xfrm>
            <a:custGeom>
              <a:avLst/>
              <a:gdLst>
                <a:gd name="connsiteX0" fmla="*/ 0 w 2075810"/>
                <a:gd name="connsiteY0" fmla="*/ 0 h 1198889"/>
                <a:gd name="connsiteX1" fmla="*/ 2075810 w 2075810"/>
                <a:gd name="connsiteY1" fmla="*/ 0 h 1198889"/>
                <a:gd name="connsiteX2" fmla="*/ 2075810 w 2075810"/>
                <a:gd name="connsiteY2" fmla="*/ 1198889 h 1198889"/>
                <a:gd name="connsiteX3" fmla="*/ 0 w 2075810"/>
                <a:gd name="connsiteY3" fmla="*/ 1198889 h 1198889"/>
                <a:gd name="connsiteX4" fmla="*/ 0 w 2075810"/>
                <a:gd name="connsiteY4" fmla="*/ 0 h 11988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75810" h="1198889" fill="none" extrusionOk="0">
                  <a:moveTo>
                    <a:pt x="0" y="0"/>
                  </a:moveTo>
                  <a:cubicBezTo>
                    <a:pt x="967080" y="-46332"/>
                    <a:pt x="1621562" y="133940"/>
                    <a:pt x="2075810" y="0"/>
                  </a:cubicBezTo>
                  <a:cubicBezTo>
                    <a:pt x="1997519" y="433461"/>
                    <a:pt x="2074011" y="970085"/>
                    <a:pt x="2075810" y="1198889"/>
                  </a:cubicBezTo>
                  <a:cubicBezTo>
                    <a:pt x="1844722" y="1120878"/>
                    <a:pt x="329628" y="1176952"/>
                    <a:pt x="0" y="1198889"/>
                  </a:cubicBezTo>
                  <a:cubicBezTo>
                    <a:pt x="67222" y="906085"/>
                    <a:pt x="-56039" y="421618"/>
                    <a:pt x="0" y="0"/>
                  </a:cubicBezTo>
                  <a:close/>
                </a:path>
                <a:path w="2075810" h="1198889" stroke="0" extrusionOk="0">
                  <a:moveTo>
                    <a:pt x="0" y="0"/>
                  </a:moveTo>
                  <a:cubicBezTo>
                    <a:pt x="308791" y="-16420"/>
                    <a:pt x="1749632" y="-157111"/>
                    <a:pt x="2075810" y="0"/>
                  </a:cubicBezTo>
                  <a:cubicBezTo>
                    <a:pt x="2073086" y="191745"/>
                    <a:pt x="2181408" y="740314"/>
                    <a:pt x="2075810" y="1198889"/>
                  </a:cubicBezTo>
                  <a:cubicBezTo>
                    <a:pt x="1140649" y="1199289"/>
                    <a:pt x="646884" y="1276387"/>
                    <a:pt x="0" y="1198889"/>
                  </a:cubicBezTo>
                  <a:cubicBezTo>
                    <a:pt x="-74868" y="1029959"/>
                    <a:pt x="-5726" y="394350"/>
                    <a:pt x="0" y="0"/>
                  </a:cubicBezTo>
                  <a:close/>
                </a:path>
              </a:pathLst>
            </a:custGeom>
            <a:ln>
              <a:extLst>
                <a:ext uri="{C807C97D-BFC1-408E-A445-0C87EB9F89A2}">
                  <ask:lineSketchStyleProps xmlns:ask="http://schemas.microsoft.com/office/drawing/2018/sketchyshapes" sd="2214188587">
                    <a:prstGeom prst="rect">
                      <a:avLst/>
                    </a:prstGeom>
                    <ask:type>
                      <ask:lineSketchCurved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lang="ms-MY" sz="1900" dirty="0">
                  <a:effectLst/>
                  <a:latin typeface="Abadi" panose="020B0604020104020204" pitchFamily="34" charset="0"/>
                </a:rPr>
                <a:t>Keterlibatan pelajar dalam penyampaian kaedah</a:t>
              </a:r>
              <a:endParaRPr lang="en-MY" dirty="0"/>
            </a:p>
          </p:txBody>
        </p: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C447D907-9B9B-DD10-D3E6-A223097DE181}"/>
              </a:ext>
            </a:extLst>
          </p:cNvPr>
          <p:cNvGrpSpPr/>
          <p:nvPr/>
        </p:nvGrpSpPr>
        <p:grpSpPr>
          <a:xfrm>
            <a:off x="7799047" y="4548419"/>
            <a:ext cx="2075810" cy="1884689"/>
            <a:chOff x="4850662" y="2666744"/>
            <a:chExt cx="2075810" cy="1884689"/>
          </a:xfrm>
        </p:grpSpPr>
        <p:sp>
          <p:nvSpPr>
            <p:cNvPr id="39" name="Rectangle: Top Corners Rounded 38">
              <a:extLst>
                <a:ext uri="{FF2B5EF4-FFF2-40B4-BE49-F238E27FC236}">
                  <a16:creationId xmlns:a16="http://schemas.microsoft.com/office/drawing/2014/main" id="{28C9C666-54B6-1CB0-6916-31194D641215}"/>
                </a:ext>
              </a:extLst>
            </p:cNvPr>
            <p:cNvSpPr/>
            <p:nvPr/>
          </p:nvSpPr>
          <p:spPr>
            <a:xfrm>
              <a:off x="5185248" y="2666744"/>
              <a:ext cx="1407695" cy="685800"/>
            </a:xfrm>
            <a:custGeom>
              <a:avLst/>
              <a:gdLst>
                <a:gd name="connsiteX0" fmla="*/ 114302 w 1407695"/>
                <a:gd name="connsiteY0" fmla="*/ 0 h 685800"/>
                <a:gd name="connsiteX1" fmla="*/ 1293393 w 1407695"/>
                <a:gd name="connsiteY1" fmla="*/ 0 h 685800"/>
                <a:gd name="connsiteX2" fmla="*/ 1407695 w 1407695"/>
                <a:gd name="connsiteY2" fmla="*/ 114302 h 685800"/>
                <a:gd name="connsiteX3" fmla="*/ 1407695 w 1407695"/>
                <a:gd name="connsiteY3" fmla="*/ 685800 h 685800"/>
                <a:gd name="connsiteX4" fmla="*/ 1407695 w 1407695"/>
                <a:gd name="connsiteY4" fmla="*/ 685800 h 685800"/>
                <a:gd name="connsiteX5" fmla="*/ 0 w 1407695"/>
                <a:gd name="connsiteY5" fmla="*/ 685800 h 685800"/>
                <a:gd name="connsiteX6" fmla="*/ 0 w 1407695"/>
                <a:gd name="connsiteY6" fmla="*/ 685800 h 685800"/>
                <a:gd name="connsiteX7" fmla="*/ 0 w 1407695"/>
                <a:gd name="connsiteY7" fmla="*/ 114302 h 685800"/>
                <a:gd name="connsiteX8" fmla="*/ 114302 w 1407695"/>
                <a:gd name="connsiteY8" fmla="*/ 0 h 685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07695" h="685800" fill="none" extrusionOk="0">
                  <a:moveTo>
                    <a:pt x="114302" y="0"/>
                  </a:moveTo>
                  <a:cubicBezTo>
                    <a:pt x="538643" y="30746"/>
                    <a:pt x="944757" y="-1656"/>
                    <a:pt x="1293393" y="0"/>
                  </a:cubicBezTo>
                  <a:cubicBezTo>
                    <a:pt x="1359087" y="1437"/>
                    <a:pt x="1418123" y="53682"/>
                    <a:pt x="1407695" y="114302"/>
                  </a:cubicBezTo>
                  <a:cubicBezTo>
                    <a:pt x="1437629" y="327900"/>
                    <a:pt x="1386486" y="429833"/>
                    <a:pt x="1407695" y="685800"/>
                  </a:cubicBezTo>
                  <a:lnTo>
                    <a:pt x="1407695" y="685800"/>
                  </a:lnTo>
                  <a:cubicBezTo>
                    <a:pt x="958964" y="660001"/>
                    <a:pt x="367102" y="682297"/>
                    <a:pt x="0" y="685800"/>
                  </a:cubicBezTo>
                  <a:lnTo>
                    <a:pt x="0" y="685800"/>
                  </a:lnTo>
                  <a:cubicBezTo>
                    <a:pt x="557" y="607774"/>
                    <a:pt x="6120" y="180568"/>
                    <a:pt x="0" y="114302"/>
                  </a:cubicBezTo>
                  <a:cubicBezTo>
                    <a:pt x="5823" y="46076"/>
                    <a:pt x="53452" y="-10712"/>
                    <a:pt x="114302" y="0"/>
                  </a:cubicBezTo>
                  <a:close/>
                </a:path>
                <a:path w="1407695" h="685800" stroke="0" extrusionOk="0">
                  <a:moveTo>
                    <a:pt x="114302" y="0"/>
                  </a:moveTo>
                  <a:cubicBezTo>
                    <a:pt x="478688" y="-95151"/>
                    <a:pt x="989785" y="-62504"/>
                    <a:pt x="1293393" y="0"/>
                  </a:cubicBezTo>
                  <a:cubicBezTo>
                    <a:pt x="1366945" y="2195"/>
                    <a:pt x="1396912" y="51518"/>
                    <a:pt x="1407695" y="114302"/>
                  </a:cubicBezTo>
                  <a:cubicBezTo>
                    <a:pt x="1443973" y="194949"/>
                    <a:pt x="1418046" y="418902"/>
                    <a:pt x="1407695" y="685800"/>
                  </a:cubicBezTo>
                  <a:lnTo>
                    <a:pt x="1407695" y="685800"/>
                  </a:lnTo>
                  <a:cubicBezTo>
                    <a:pt x="872296" y="764854"/>
                    <a:pt x="156658" y="576926"/>
                    <a:pt x="0" y="685800"/>
                  </a:cubicBezTo>
                  <a:lnTo>
                    <a:pt x="0" y="685800"/>
                  </a:lnTo>
                  <a:cubicBezTo>
                    <a:pt x="-21330" y="573776"/>
                    <a:pt x="39541" y="376660"/>
                    <a:pt x="0" y="114302"/>
                  </a:cubicBezTo>
                  <a:cubicBezTo>
                    <a:pt x="-3179" y="50688"/>
                    <a:pt x="46000" y="4872"/>
                    <a:pt x="114302" y="0"/>
                  </a:cubicBezTo>
                  <a:close/>
                </a:path>
              </a:pathLst>
            </a:custGeom>
            <a:ln>
              <a:extLst>
                <a:ext uri="{C807C97D-BFC1-408E-A445-0C87EB9F89A2}">
                  <ask:lineSketchStyleProps xmlns:ask="http://schemas.microsoft.com/office/drawing/2018/sketchyshapes" sd="1219033472">
                    <a:prstGeom prst="round2SameRect">
                      <a:avLst/>
                    </a:prstGeom>
                    <ask:type>
                      <ask:lineSketchCurved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MY" sz="3200" dirty="0">
                  <a:latin typeface="Arial Black" panose="020B0A04020102020204" pitchFamily="34" charset="0"/>
                </a:rPr>
                <a:t>G</a:t>
              </a:r>
            </a:p>
          </p:txBody>
        </p:sp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id="{61474283-29CF-7FC8-63E8-CB457DC4B559}"/>
                </a:ext>
              </a:extLst>
            </p:cNvPr>
            <p:cNvSpPr/>
            <p:nvPr/>
          </p:nvSpPr>
          <p:spPr>
            <a:xfrm>
              <a:off x="4850662" y="3352544"/>
              <a:ext cx="2075810" cy="1198889"/>
            </a:xfrm>
            <a:custGeom>
              <a:avLst/>
              <a:gdLst>
                <a:gd name="connsiteX0" fmla="*/ 0 w 2075810"/>
                <a:gd name="connsiteY0" fmla="*/ 0 h 1198889"/>
                <a:gd name="connsiteX1" fmla="*/ 2075810 w 2075810"/>
                <a:gd name="connsiteY1" fmla="*/ 0 h 1198889"/>
                <a:gd name="connsiteX2" fmla="*/ 2075810 w 2075810"/>
                <a:gd name="connsiteY2" fmla="*/ 1198889 h 1198889"/>
                <a:gd name="connsiteX3" fmla="*/ 0 w 2075810"/>
                <a:gd name="connsiteY3" fmla="*/ 1198889 h 1198889"/>
                <a:gd name="connsiteX4" fmla="*/ 0 w 2075810"/>
                <a:gd name="connsiteY4" fmla="*/ 0 h 11988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75810" h="1198889" fill="none" extrusionOk="0">
                  <a:moveTo>
                    <a:pt x="0" y="0"/>
                  </a:moveTo>
                  <a:cubicBezTo>
                    <a:pt x="967080" y="-46332"/>
                    <a:pt x="1621562" y="133940"/>
                    <a:pt x="2075810" y="0"/>
                  </a:cubicBezTo>
                  <a:cubicBezTo>
                    <a:pt x="1997519" y="433461"/>
                    <a:pt x="2074011" y="970085"/>
                    <a:pt x="2075810" y="1198889"/>
                  </a:cubicBezTo>
                  <a:cubicBezTo>
                    <a:pt x="1844722" y="1120878"/>
                    <a:pt x="329628" y="1176952"/>
                    <a:pt x="0" y="1198889"/>
                  </a:cubicBezTo>
                  <a:cubicBezTo>
                    <a:pt x="67222" y="906085"/>
                    <a:pt x="-56039" y="421618"/>
                    <a:pt x="0" y="0"/>
                  </a:cubicBezTo>
                  <a:close/>
                </a:path>
                <a:path w="2075810" h="1198889" stroke="0" extrusionOk="0">
                  <a:moveTo>
                    <a:pt x="0" y="0"/>
                  </a:moveTo>
                  <a:cubicBezTo>
                    <a:pt x="308791" y="-16420"/>
                    <a:pt x="1749632" y="-157111"/>
                    <a:pt x="2075810" y="0"/>
                  </a:cubicBezTo>
                  <a:cubicBezTo>
                    <a:pt x="2073086" y="191745"/>
                    <a:pt x="2181408" y="740314"/>
                    <a:pt x="2075810" y="1198889"/>
                  </a:cubicBezTo>
                  <a:cubicBezTo>
                    <a:pt x="1140649" y="1199289"/>
                    <a:pt x="646884" y="1276387"/>
                    <a:pt x="0" y="1198889"/>
                  </a:cubicBezTo>
                  <a:cubicBezTo>
                    <a:pt x="-74868" y="1029959"/>
                    <a:pt x="-5726" y="394350"/>
                    <a:pt x="0" y="0"/>
                  </a:cubicBezTo>
                  <a:close/>
                </a:path>
              </a:pathLst>
            </a:custGeom>
            <a:ln>
              <a:extLst>
                <a:ext uri="{C807C97D-BFC1-408E-A445-0C87EB9F89A2}">
                  <ask:lineSketchStyleProps xmlns:ask="http://schemas.microsoft.com/office/drawing/2018/sketchyshapes" sd="2214188587">
                    <a:prstGeom prst="rect">
                      <a:avLst/>
                    </a:prstGeom>
                    <ask:type>
                      <ask:lineSketchCurved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lang="ms-MY" sz="2000" dirty="0">
                  <a:effectLst/>
                  <a:latin typeface="Abadi" panose="020B0604020104020204" pitchFamily="34" charset="0"/>
                </a:rPr>
                <a:t>Keberkesanan dan impak kaedah </a:t>
              </a:r>
              <a:endParaRPr lang="en-MY" sz="2000" dirty="0">
                <a:effectLst/>
                <a:latin typeface="Abadi" panose="020B0604020104020204" pitchFamily="34" charset="0"/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en-MY" dirty="0"/>
            </a:p>
          </p:txBody>
        </p:sp>
      </p:grpSp>
    </p:spTree>
    <p:extLst>
      <p:ext uri="{BB962C8B-B14F-4D97-AF65-F5344CB8AC3E}">
        <p14:creationId xmlns:p14="http://schemas.microsoft.com/office/powerpoint/2010/main" val="339529704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94AEC0D-8672-3B06-AC14-C5B9740446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2F592E-BA4B-4218-8A8C-683F616A8CF2}" type="slidenum">
              <a:rPr kumimoji="0" lang="en-MY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CR A Extended" panose="02010509020102010303" pitchFamily="50" charset="0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MY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OCR A Extended" panose="02010509020102010303" pitchFamily="50" charset="0"/>
              <a:ea typeface="+mn-ea"/>
              <a:cs typeface="+mn-cs"/>
            </a:endParaRPr>
          </a:p>
        </p:txBody>
      </p:sp>
      <p:pic>
        <p:nvPicPr>
          <p:cNvPr id="6" name="Picture 5" descr="A blue star with red border&#10;&#10;Description automatically generated">
            <a:extLst>
              <a:ext uri="{FF2B5EF4-FFF2-40B4-BE49-F238E27FC236}">
                <a16:creationId xmlns:a16="http://schemas.microsoft.com/office/drawing/2014/main" id="{F356EC7F-3E53-3526-3A34-09950304F149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51792" y="0"/>
            <a:ext cx="886542" cy="676310"/>
          </a:xfrm>
          <a:prstGeom prst="rect">
            <a:avLst/>
          </a:prstGeom>
        </p:spPr>
      </p:pic>
      <p:sp>
        <p:nvSpPr>
          <p:cNvPr id="8" name="Title 4">
            <a:extLst>
              <a:ext uri="{FF2B5EF4-FFF2-40B4-BE49-F238E27FC236}">
                <a16:creationId xmlns:a16="http://schemas.microsoft.com/office/drawing/2014/main" id="{B9434B7B-563E-8ED5-C359-96C2319EA1D5}"/>
              </a:ext>
            </a:extLst>
          </p:cNvPr>
          <p:cNvSpPr txBox="1">
            <a:spLocks/>
          </p:cNvSpPr>
          <p:nvPr/>
        </p:nvSpPr>
        <p:spPr bwMode="auto">
          <a:xfrm>
            <a:off x="-6758448" y="761249"/>
            <a:ext cx="1494094" cy="545828"/>
          </a:xfrm>
          <a:prstGeom prst="rect">
            <a:avLst/>
          </a:prstGeom>
          <a:solidFill>
            <a:srgbClr val="0020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MY" altLang="en-US" sz="1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DEFINISI</a:t>
            </a:r>
          </a:p>
        </p:txBody>
      </p:sp>
      <p:sp>
        <p:nvSpPr>
          <p:cNvPr id="9" name="Title 4">
            <a:extLst>
              <a:ext uri="{FF2B5EF4-FFF2-40B4-BE49-F238E27FC236}">
                <a16:creationId xmlns:a16="http://schemas.microsoft.com/office/drawing/2014/main" id="{ABEE9863-199F-860D-D8CC-5F28CB2BF4BB}"/>
              </a:ext>
            </a:extLst>
          </p:cNvPr>
          <p:cNvSpPr txBox="1">
            <a:spLocks/>
          </p:cNvSpPr>
          <p:nvPr/>
        </p:nvSpPr>
        <p:spPr bwMode="auto">
          <a:xfrm>
            <a:off x="-5019366" y="769876"/>
            <a:ext cx="1494094" cy="545828"/>
          </a:xfrm>
          <a:prstGeom prst="rect">
            <a:avLst/>
          </a:prstGeom>
          <a:solidFill>
            <a:srgbClr val="0020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MY" altLang="en-US" sz="1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OBJEKTIF</a:t>
            </a:r>
          </a:p>
        </p:txBody>
      </p:sp>
      <p:sp>
        <p:nvSpPr>
          <p:cNvPr id="10" name="Title 4">
            <a:extLst>
              <a:ext uri="{FF2B5EF4-FFF2-40B4-BE49-F238E27FC236}">
                <a16:creationId xmlns:a16="http://schemas.microsoft.com/office/drawing/2014/main" id="{0C5AF03D-D1E9-408D-98D2-857A71CAE1A6}"/>
              </a:ext>
            </a:extLst>
          </p:cNvPr>
          <p:cNvSpPr txBox="1">
            <a:spLocks/>
          </p:cNvSpPr>
          <p:nvPr/>
        </p:nvSpPr>
        <p:spPr bwMode="auto">
          <a:xfrm>
            <a:off x="-3280284" y="769876"/>
            <a:ext cx="1463932" cy="545828"/>
          </a:xfrm>
          <a:prstGeom prst="rect">
            <a:avLst/>
          </a:prstGeom>
          <a:solidFill>
            <a:srgbClr val="0020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MY" altLang="en-US" sz="1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SYARAT</a:t>
            </a:r>
          </a:p>
        </p:txBody>
      </p:sp>
      <p:sp>
        <p:nvSpPr>
          <p:cNvPr id="11" name="Title 4">
            <a:extLst>
              <a:ext uri="{FF2B5EF4-FFF2-40B4-BE49-F238E27FC236}">
                <a16:creationId xmlns:a16="http://schemas.microsoft.com/office/drawing/2014/main" id="{8EA89C52-848D-3EB9-016E-F562F8E1921A}"/>
              </a:ext>
            </a:extLst>
          </p:cNvPr>
          <p:cNvSpPr txBox="1">
            <a:spLocks/>
          </p:cNvSpPr>
          <p:nvPr/>
        </p:nvSpPr>
        <p:spPr bwMode="auto">
          <a:xfrm>
            <a:off x="-1571364" y="790913"/>
            <a:ext cx="1494094" cy="545827"/>
          </a:xfrm>
          <a:prstGeom prst="rect">
            <a:avLst/>
          </a:prstGeom>
          <a:solidFill>
            <a:srgbClr val="0020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MY" altLang="en-US" sz="1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KRITERIA PENILAIAN</a:t>
            </a:r>
          </a:p>
        </p:txBody>
      </p:sp>
      <p:sp>
        <p:nvSpPr>
          <p:cNvPr id="12" name="Title 4">
            <a:extLst>
              <a:ext uri="{FF2B5EF4-FFF2-40B4-BE49-F238E27FC236}">
                <a16:creationId xmlns:a16="http://schemas.microsoft.com/office/drawing/2014/main" id="{A5800E99-493F-8FF2-2B4E-4E4FD3CBBAD3}"/>
              </a:ext>
            </a:extLst>
          </p:cNvPr>
          <p:cNvSpPr txBox="1">
            <a:spLocks/>
          </p:cNvSpPr>
          <p:nvPr/>
        </p:nvSpPr>
        <p:spPr bwMode="auto">
          <a:xfrm>
            <a:off x="336160" y="642312"/>
            <a:ext cx="2760186" cy="1329527"/>
          </a:xfrm>
          <a:prstGeom prst="rect">
            <a:avLst/>
          </a:prstGeom>
          <a:solidFill>
            <a:srgbClr val="0020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MY" altLang="en-US" sz="3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SENARAI SEMAK</a:t>
            </a:r>
          </a:p>
        </p:txBody>
      </p:sp>
      <p:sp>
        <p:nvSpPr>
          <p:cNvPr id="13" name="Title 4">
            <a:extLst>
              <a:ext uri="{FF2B5EF4-FFF2-40B4-BE49-F238E27FC236}">
                <a16:creationId xmlns:a16="http://schemas.microsoft.com/office/drawing/2014/main" id="{83DE74C2-DC30-294C-E61A-E40DA53919CA}"/>
              </a:ext>
            </a:extLst>
          </p:cNvPr>
          <p:cNvSpPr txBox="1">
            <a:spLocks/>
          </p:cNvSpPr>
          <p:nvPr/>
        </p:nvSpPr>
        <p:spPr bwMode="auto">
          <a:xfrm>
            <a:off x="3338227" y="934923"/>
            <a:ext cx="1488371" cy="545827"/>
          </a:xfrm>
          <a:prstGeom prst="rect">
            <a:avLst/>
          </a:prstGeom>
          <a:solidFill>
            <a:srgbClr val="002060">
              <a:alpha val="50000"/>
            </a:srgbClr>
          </a:solidFill>
          <a:ln>
            <a:noFill/>
          </a:ln>
        </p:spPr>
        <p:txBody>
          <a:bodyPr lIns="121917" tIns="60958" rIns="121917" bIns="60958"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MY" altLang="en-US" sz="1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NILAI ANUGERAH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9D7A2CF-2DF9-0DBF-3558-0589AC10A9CE}"/>
              </a:ext>
            </a:extLst>
          </p:cNvPr>
          <p:cNvSpPr txBox="1"/>
          <p:nvPr/>
        </p:nvSpPr>
        <p:spPr>
          <a:xfrm>
            <a:off x="455746" y="2069521"/>
            <a:ext cx="11105872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MY" dirty="0" err="1">
                <a:latin typeface="Arial" panose="020B0604020202020204" pitchFamily="34" charset="0"/>
                <a:cs typeface="Arial" panose="020B0604020202020204" pitchFamily="34" charset="0"/>
              </a:rPr>
              <a:t>Pemohon</a:t>
            </a:r>
            <a:r>
              <a:rPr lang="en-MY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MY" dirty="0" err="1">
                <a:latin typeface="Arial" panose="020B0604020202020204" pitchFamily="34" charset="0"/>
                <a:cs typeface="Arial" panose="020B0604020202020204" pitchFamily="34" charset="0"/>
              </a:rPr>
              <a:t>perlu</a:t>
            </a:r>
            <a:r>
              <a:rPr lang="en-MY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MY" dirty="0" err="1">
                <a:latin typeface="Arial" panose="020B0604020202020204" pitchFamily="34" charset="0"/>
                <a:cs typeface="Arial" panose="020B0604020202020204" pitchFamily="34" charset="0"/>
              </a:rPr>
              <a:t>memastikan</a:t>
            </a:r>
            <a:r>
              <a:rPr lang="en-MY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MY" dirty="0" err="1">
                <a:latin typeface="Arial" panose="020B0604020202020204" pitchFamily="34" charset="0"/>
                <a:cs typeface="Arial" panose="020B0604020202020204" pitchFamily="34" charset="0"/>
              </a:rPr>
              <a:t>permohonan</a:t>
            </a:r>
            <a:r>
              <a:rPr lang="en-MY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MY" dirty="0" err="1">
                <a:latin typeface="Arial" panose="020B0604020202020204" pitchFamily="34" charset="0"/>
                <a:cs typeface="Arial" panose="020B0604020202020204" pitchFamily="34" charset="0"/>
              </a:rPr>
              <a:t>telah</a:t>
            </a:r>
            <a:r>
              <a:rPr lang="en-MY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MY" dirty="0" err="1">
                <a:latin typeface="Arial" panose="020B0604020202020204" pitchFamily="34" charset="0"/>
                <a:cs typeface="Arial" panose="020B0604020202020204" pitchFamily="34" charset="0"/>
              </a:rPr>
              <a:t>lengkap</a:t>
            </a:r>
            <a:r>
              <a:rPr lang="en-MY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MY" dirty="0" err="1">
                <a:latin typeface="Arial" panose="020B0604020202020204" pitchFamily="34" charset="0"/>
                <a:cs typeface="Arial" panose="020B0604020202020204" pitchFamily="34" charset="0"/>
              </a:rPr>
              <a:t>dengan</a:t>
            </a:r>
            <a:r>
              <a:rPr lang="en-MY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MY" dirty="0" err="1">
                <a:latin typeface="Arial" panose="020B0604020202020204" pitchFamily="34" charset="0"/>
                <a:cs typeface="Arial" panose="020B0604020202020204" pitchFamily="34" charset="0"/>
              </a:rPr>
              <a:t>komponen-komponen</a:t>
            </a:r>
            <a:r>
              <a:rPr lang="en-MY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MY" dirty="0" err="1">
                <a:latin typeface="Arial" panose="020B0604020202020204" pitchFamily="34" charset="0"/>
                <a:cs typeface="Arial" panose="020B0604020202020204" pitchFamily="34" charset="0"/>
              </a:rPr>
              <a:t>seperti</a:t>
            </a:r>
            <a:r>
              <a:rPr lang="en-MY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MY" dirty="0" err="1">
                <a:latin typeface="Arial" panose="020B0604020202020204" pitchFamily="34" charset="0"/>
                <a:cs typeface="Arial" panose="020B0604020202020204" pitchFamily="34" charset="0"/>
              </a:rPr>
              <a:t>berikut</a:t>
            </a:r>
            <a:r>
              <a:rPr lang="en-MY" dirty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558189BE-A0D6-5E80-20DB-EDD191610203}"/>
              </a:ext>
            </a:extLst>
          </p:cNvPr>
          <p:cNvGrpSpPr/>
          <p:nvPr/>
        </p:nvGrpSpPr>
        <p:grpSpPr>
          <a:xfrm>
            <a:off x="2797898" y="2560610"/>
            <a:ext cx="2569027" cy="3430282"/>
            <a:chOff x="1811832" y="2492796"/>
            <a:chExt cx="2569027" cy="3430282"/>
          </a:xfrm>
        </p:grpSpPr>
        <p:sp>
          <p:nvSpPr>
            <p:cNvPr id="3" name="Rectangle: Top Corners Rounded 2">
              <a:extLst>
                <a:ext uri="{FF2B5EF4-FFF2-40B4-BE49-F238E27FC236}">
                  <a16:creationId xmlns:a16="http://schemas.microsoft.com/office/drawing/2014/main" id="{EF6B58FB-BAD8-213C-DB39-DB7DF88C5C0B}"/>
                </a:ext>
              </a:extLst>
            </p:cNvPr>
            <p:cNvSpPr/>
            <p:nvPr/>
          </p:nvSpPr>
          <p:spPr>
            <a:xfrm>
              <a:off x="2194547" y="2492796"/>
              <a:ext cx="1742166" cy="685800"/>
            </a:xfrm>
            <a:custGeom>
              <a:avLst/>
              <a:gdLst>
                <a:gd name="connsiteX0" fmla="*/ 114302 w 1742166"/>
                <a:gd name="connsiteY0" fmla="*/ 0 h 685800"/>
                <a:gd name="connsiteX1" fmla="*/ 1627864 w 1742166"/>
                <a:gd name="connsiteY1" fmla="*/ 0 h 685800"/>
                <a:gd name="connsiteX2" fmla="*/ 1742166 w 1742166"/>
                <a:gd name="connsiteY2" fmla="*/ 114302 h 685800"/>
                <a:gd name="connsiteX3" fmla="*/ 1742166 w 1742166"/>
                <a:gd name="connsiteY3" fmla="*/ 685800 h 685800"/>
                <a:gd name="connsiteX4" fmla="*/ 1742166 w 1742166"/>
                <a:gd name="connsiteY4" fmla="*/ 685800 h 685800"/>
                <a:gd name="connsiteX5" fmla="*/ 0 w 1742166"/>
                <a:gd name="connsiteY5" fmla="*/ 685800 h 685800"/>
                <a:gd name="connsiteX6" fmla="*/ 0 w 1742166"/>
                <a:gd name="connsiteY6" fmla="*/ 685800 h 685800"/>
                <a:gd name="connsiteX7" fmla="*/ 0 w 1742166"/>
                <a:gd name="connsiteY7" fmla="*/ 114302 h 685800"/>
                <a:gd name="connsiteX8" fmla="*/ 114302 w 1742166"/>
                <a:gd name="connsiteY8" fmla="*/ 0 h 685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42166" h="685800" fill="none" extrusionOk="0">
                  <a:moveTo>
                    <a:pt x="114302" y="0"/>
                  </a:moveTo>
                  <a:cubicBezTo>
                    <a:pt x="643057" y="90013"/>
                    <a:pt x="1241492" y="63404"/>
                    <a:pt x="1627864" y="0"/>
                  </a:cubicBezTo>
                  <a:cubicBezTo>
                    <a:pt x="1693558" y="1437"/>
                    <a:pt x="1752594" y="53682"/>
                    <a:pt x="1742166" y="114302"/>
                  </a:cubicBezTo>
                  <a:cubicBezTo>
                    <a:pt x="1772100" y="327900"/>
                    <a:pt x="1720957" y="429833"/>
                    <a:pt x="1742166" y="685800"/>
                  </a:cubicBezTo>
                  <a:lnTo>
                    <a:pt x="1742166" y="685800"/>
                  </a:lnTo>
                  <a:cubicBezTo>
                    <a:pt x="1035854" y="682655"/>
                    <a:pt x="800684" y="565291"/>
                    <a:pt x="0" y="685800"/>
                  </a:cubicBezTo>
                  <a:lnTo>
                    <a:pt x="0" y="685800"/>
                  </a:lnTo>
                  <a:cubicBezTo>
                    <a:pt x="557" y="607774"/>
                    <a:pt x="6120" y="180568"/>
                    <a:pt x="0" y="114302"/>
                  </a:cubicBezTo>
                  <a:cubicBezTo>
                    <a:pt x="5823" y="46076"/>
                    <a:pt x="53452" y="-10712"/>
                    <a:pt x="114302" y="0"/>
                  </a:cubicBezTo>
                  <a:close/>
                </a:path>
                <a:path w="1742166" h="685800" stroke="0" extrusionOk="0">
                  <a:moveTo>
                    <a:pt x="114302" y="0"/>
                  </a:moveTo>
                  <a:cubicBezTo>
                    <a:pt x="402561" y="104353"/>
                    <a:pt x="1290466" y="-90699"/>
                    <a:pt x="1627864" y="0"/>
                  </a:cubicBezTo>
                  <a:cubicBezTo>
                    <a:pt x="1701416" y="2195"/>
                    <a:pt x="1731383" y="51518"/>
                    <a:pt x="1742166" y="114302"/>
                  </a:cubicBezTo>
                  <a:cubicBezTo>
                    <a:pt x="1778444" y="194949"/>
                    <a:pt x="1752517" y="418902"/>
                    <a:pt x="1742166" y="685800"/>
                  </a:cubicBezTo>
                  <a:lnTo>
                    <a:pt x="1742166" y="685800"/>
                  </a:lnTo>
                  <a:cubicBezTo>
                    <a:pt x="1431792" y="814838"/>
                    <a:pt x="285865" y="827314"/>
                    <a:pt x="0" y="685800"/>
                  </a:cubicBezTo>
                  <a:lnTo>
                    <a:pt x="0" y="685800"/>
                  </a:lnTo>
                  <a:cubicBezTo>
                    <a:pt x="-21330" y="573776"/>
                    <a:pt x="39541" y="376660"/>
                    <a:pt x="0" y="114302"/>
                  </a:cubicBezTo>
                  <a:cubicBezTo>
                    <a:pt x="-3179" y="50688"/>
                    <a:pt x="46000" y="4872"/>
                    <a:pt x="114302" y="0"/>
                  </a:cubicBezTo>
                  <a:close/>
                </a:path>
              </a:pathLst>
            </a:custGeom>
            <a:ln>
              <a:extLst>
                <a:ext uri="{C807C97D-BFC1-408E-A445-0C87EB9F89A2}">
                  <ask:lineSketchStyleProps xmlns:ask="http://schemas.microsoft.com/office/drawing/2018/sketchyshapes" sd="1219033472">
                    <a:prstGeom prst="round2SameRect">
                      <a:avLst/>
                    </a:prstGeom>
                    <ask:type>
                      <ask:lineSketchCurved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MY" sz="3200" dirty="0">
                  <a:latin typeface="Arial Black" panose="020B0A04020102020204" pitchFamily="34" charset="0"/>
                </a:rPr>
                <a:t>H</a:t>
              </a:r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2DC8A5CB-0BF3-CFC9-9562-BC46FA2F3544}"/>
                </a:ext>
              </a:extLst>
            </p:cNvPr>
            <p:cNvSpPr/>
            <p:nvPr/>
          </p:nvSpPr>
          <p:spPr>
            <a:xfrm>
              <a:off x="1811832" y="3178596"/>
              <a:ext cx="2569027" cy="2744482"/>
            </a:xfrm>
            <a:custGeom>
              <a:avLst/>
              <a:gdLst>
                <a:gd name="connsiteX0" fmla="*/ 0 w 2569027"/>
                <a:gd name="connsiteY0" fmla="*/ 0 h 2744482"/>
                <a:gd name="connsiteX1" fmla="*/ 2569027 w 2569027"/>
                <a:gd name="connsiteY1" fmla="*/ 0 h 2744482"/>
                <a:gd name="connsiteX2" fmla="*/ 2569027 w 2569027"/>
                <a:gd name="connsiteY2" fmla="*/ 2744482 h 2744482"/>
                <a:gd name="connsiteX3" fmla="*/ 0 w 2569027"/>
                <a:gd name="connsiteY3" fmla="*/ 2744482 h 2744482"/>
                <a:gd name="connsiteX4" fmla="*/ 0 w 2569027"/>
                <a:gd name="connsiteY4" fmla="*/ 0 h 27444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69027" h="2744482" fill="none" extrusionOk="0">
                  <a:moveTo>
                    <a:pt x="0" y="0"/>
                  </a:moveTo>
                  <a:cubicBezTo>
                    <a:pt x="1284056" y="-46332"/>
                    <a:pt x="1860976" y="133940"/>
                    <a:pt x="2569027" y="0"/>
                  </a:cubicBezTo>
                  <a:cubicBezTo>
                    <a:pt x="2527526" y="564718"/>
                    <a:pt x="2697662" y="1785971"/>
                    <a:pt x="2569027" y="2744482"/>
                  </a:cubicBezTo>
                  <a:cubicBezTo>
                    <a:pt x="2138150" y="2666471"/>
                    <a:pt x="1006066" y="2722545"/>
                    <a:pt x="0" y="2744482"/>
                  </a:cubicBezTo>
                  <a:cubicBezTo>
                    <a:pt x="-154472" y="2202960"/>
                    <a:pt x="-165626" y="1140745"/>
                    <a:pt x="0" y="0"/>
                  </a:cubicBezTo>
                  <a:close/>
                </a:path>
                <a:path w="2569027" h="2744482" stroke="0" extrusionOk="0">
                  <a:moveTo>
                    <a:pt x="0" y="0"/>
                  </a:moveTo>
                  <a:cubicBezTo>
                    <a:pt x="1137810" y="-16420"/>
                    <a:pt x="1849297" y="-157111"/>
                    <a:pt x="2569027" y="0"/>
                  </a:cubicBezTo>
                  <a:cubicBezTo>
                    <a:pt x="2705117" y="1300892"/>
                    <a:pt x="2451740" y="1512255"/>
                    <a:pt x="2569027" y="2744482"/>
                  </a:cubicBezTo>
                  <a:cubicBezTo>
                    <a:pt x="2042014" y="2744882"/>
                    <a:pt x="1030564" y="2821980"/>
                    <a:pt x="0" y="2744482"/>
                  </a:cubicBezTo>
                  <a:cubicBezTo>
                    <a:pt x="117495" y="1758474"/>
                    <a:pt x="-81622" y="864738"/>
                    <a:pt x="0" y="0"/>
                  </a:cubicBezTo>
                  <a:close/>
                </a:path>
              </a:pathLst>
            </a:custGeom>
            <a:ln>
              <a:extLst>
                <a:ext uri="{C807C97D-BFC1-408E-A445-0C87EB9F89A2}">
                  <ask:lineSketchStyleProps xmlns:ask="http://schemas.microsoft.com/office/drawing/2018/sketchyshapes" sd="2214188587">
                    <a:prstGeom prst="rect">
                      <a:avLst/>
                    </a:prstGeom>
                    <ask:type>
                      <ask:lineSketchCurved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lang="ms-MY" sz="2000" dirty="0">
                  <a:effectLst/>
                  <a:latin typeface="Abadi" panose="020B0604020104020204" pitchFamily="34" charset="0"/>
                </a:rPr>
                <a:t>Semua pembuktian bagi setiap Bahagian disertakan dalam </a:t>
              </a:r>
              <a:r>
                <a:rPr lang="ms-MY" sz="2000" b="1" dirty="0">
                  <a:solidFill>
                    <a:srgbClr val="C00000"/>
                  </a:solidFill>
                  <a:effectLst/>
                  <a:latin typeface="Abadi" panose="020B0604020104020204" pitchFamily="34" charset="0"/>
                </a:rPr>
                <a:t>SATU</a:t>
              </a:r>
              <a:r>
                <a:rPr lang="ms-MY" sz="2000" b="1" dirty="0">
                  <a:effectLst/>
                  <a:latin typeface="Abadi" panose="020B0604020104020204" pitchFamily="34" charset="0"/>
                </a:rPr>
                <a:t> </a:t>
              </a:r>
              <a:r>
                <a:rPr lang="ms-MY" sz="2000" dirty="0">
                  <a:effectLst/>
                  <a:latin typeface="Abadi" panose="020B0604020104020204" pitchFamily="34" charset="0"/>
                </a:rPr>
                <a:t>e-</a:t>
              </a:r>
              <a:r>
                <a:rPr lang="ms-MY" sz="2000" dirty="0" err="1">
                  <a:effectLst/>
                  <a:latin typeface="Abadi" panose="020B0604020104020204" pitchFamily="34" charset="0"/>
                </a:rPr>
                <a:t>book</a:t>
              </a:r>
              <a:r>
                <a:rPr lang="ms-MY" sz="2000" dirty="0">
                  <a:effectLst/>
                  <a:latin typeface="Abadi" panose="020B0604020104020204" pitchFamily="34" charset="0"/>
                </a:rPr>
                <a:t> sahaja dengan format </a:t>
              </a:r>
              <a:r>
                <a:rPr lang="ms-MY" sz="2000" dirty="0" err="1">
                  <a:effectLst/>
                  <a:latin typeface="Abadi" panose="020B0604020104020204" pitchFamily="34" charset="0"/>
                </a:rPr>
                <a:t>pdf</a:t>
              </a:r>
              <a:r>
                <a:rPr lang="ms-MY" sz="2000" dirty="0">
                  <a:effectLst/>
                  <a:latin typeface="Abadi" panose="020B0604020104020204" pitchFamily="34" charset="0"/>
                </a:rPr>
                <a:t>. </a:t>
              </a:r>
            </a:p>
            <a:p>
              <a:pPr algn="ctr"/>
              <a:endParaRPr lang="en-MY" dirty="0"/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ACD622DA-4860-D949-357C-08B301C8954E}"/>
              </a:ext>
            </a:extLst>
          </p:cNvPr>
          <p:cNvGrpSpPr/>
          <p:nvPr/>
        </p:nvGrpSpPr>
        <p:grpSpPr>
          <a:xfrm>
            <a:off x="6526629" y="2536535"/>
            <a:ext cx="2569027" cy="3430282"/>
            <a:chOff x="1811832" y="2492796"/>
            <a:chExt cx="2569027" cy="3430282"/>
          </a:xfrm>
        </p:grpSpPr>
        <p:sp>
          <p:nvSpPr>
            <p:cNvPr id="25" name="Rectangle: Top Corners Rounded 24">
              <a:extLst>
                <a:ext uri="{FF2B5EF4-FFF2-40B4-BE49-F238E27FC236}">
                  <a16:creationId xmlns:a16="http://schemas.microsoft.com/office/drawing/2014/main" id="{502F6EDE-535D-4049-215C-50944EE0DEA5}"/>
                </a:ext>
              </a:extLst>
            </p:cNvPr>
            <p:cNvSpPr/>
            <p:nvPr/>
          </p:nvSpPr>
          <p:spPr>
            <a:xfrm>
              <a:off x="2194547" y="2492796"/>
              <a:ext cx="1742166" cy="685800"/>
            </a:xfrm>
            <a:custGeom>
              <a:avLst/>
              <a:gdLst>
                <a:gd name="connsiteX0" fmla="*/ 114302 w 1742166"/>
                <a:gd name="connsiteY0" fmla="*/ 0 h 685800"/>
                <a:gd name="connsiteX1" fmla="*/ 1627864 w 1742166"/>
                <a:gd name="connsiteY1" fmla="*/ 0 h 685800"/>
                <a:gd name="connsiteX2" fmla="*/ 1742166 w 1742166"/>
                <a:gd name="connsiteY2" fmla="*/ 114302 h 685800"/>
                <a:gd name="connsiteX3" fmla="*/ 1742166 w 1742166"/>
                <a:gd name="connsiteY3" fmla="*/ 685800 h 685800"/>
                <a:gd name="connsiteX4" fmla="*/ 1742166 w 1742166"/>
                <a:gd name="connsiteY4" fmla="*/ 685800 h 685800"/>
                <a:gd name="connsiteX5" fmla="*/ 0 w 1742166"/>
                <a:gd name="connsiteY5" fmla="*/ 685800 h 685800"/>
                <a:gd name="connsiteX6" fmla="*/ 0 w 1742166"/>
                <a:gd name="connsiteY6" fmla="*/ 685800 h 685800"/>
                <a:gd name="connsiteX7" fmla="*/ 0 w 1742166"/>
                <a:gd name="connsiteY7" fmla="*/ 114302 h 685800"/>
                <a:gd name="connsiteX8" fmla="*/ 114302 w 1742166"/>
                <a:gd name="connsiteY8" fmla="*/ 0 h 685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42166" h="685800" fill="none" extrusionOk="0">
                  <a:moveTo>
                    <a:pt x="114302" y="0"/>
                  </a:moveTo>
                  <a:cubicBezTo>
                    <a:pt x="643057" y="90013"/>
                    <a:pt x="1241492" y="63404"/>
                    <a:pt x="1627864" y="0"/>
                  </a:cubicBezTo>
                  <a:cubicBezTo>
                    <a:pt x="1693558" y="1437"/>
                    <a:pt x="1752594" y="53682"/>
                    <a:pt x="1742166" y="114302"/>
                  </a:cubicBezTo>
                  <a:cubicBezTo>
                    <a:pt x="1772100" y="327900"/>
                    <a:pt x="1720957" y="429833"/>
                    <a:pt x="1742166" y="685800"/>
                  </a:cubicBezTo>
                  <a:lnTo>
                    <a:pt x="1742166" y="685800"/>
                  </a:lnTo>
                  <a:cubicBezTo>
                    <a:pt x="1035854" y="682655"/>
                    <a:pt x="800684" y="565291"/>
                    <a:pt x="0" y="685800"/>
                  </a:cubicBezTo>
                  <a:lnTo>
                    <a:pt x="0" y="685800"/>
                  </a:lnTo>
                  <a:cubicBezTo>
                    <a:pt x="557" y="607774"/>
                    <a:pt x="6120" y="180568"/>
                    <a:pt x="0" y="114302"/>
                  </a:cubicBezTo>
                  <a:cubicBezTo>
                    <a:pt x="5823" y="46076"/>
                    <a:pt x="53452" y="-10712"/>
                    <a:pt x="114302" y="0"/>
                  </a:cubicBezTo>
                  <a:close/>
                </a:path>
                <a:path w="1742166" h="685800" stroke="0" extrusionOk="0">
                  <a:moveTo>
                    <a:pt x="114302" y="0"/>
                  </a:moveTo>
                  <a:cubicBezTo>
                    <a:pt x="402561" y="104353"/>
                    <a:pt x="1290466" y="-90699"/>
                    <a:pt x="1627864" y="0"/>
                  </a:cubicBezTo>
                  <a:cubicBezTo>
                    <a:pt x="1701416" y="2195"/>
                    <a:pt x="1731383" y="51518"/>
                    <a:pt x="1742166" y="114302"/>
                  </a:cubicBezTo>
                  <a:cubicBezTo>
                    <a:pt x="1778444" y="194949"/>
                    <a:pt x="1752517" y="418902"/>
                    <a:pt x="1742166" y="685800"/>
                  </a:cubicBezTo>
                  <a:lnTo>
                    <a:pt x="1742166" y="685800"/>
                  </a:lnTo>
                  <a:cubicBezTo>
                    <a:pt x="1431792" y="814838"/>
                    <a:pt x="285865" y="827314"/>
                    <a:pt x="0" y="685800"/>
                  </a:cubicBezTo>
                  <a:lnTo>
                    <a:pt x="0" y="685800"/>
                  </a:lnTo>
                  <a:cubicBezTo>
                    <a:pt x="-21330" y="573776"/>
                    <a:pt x="39541" y="376660"/>
                    <a:pt x="0" y="114302"/>
                  </a:cubicBezTo>
                  <a:cubicBezTo>
                    <a:pt x="-3179" y="50688"/>
                    <a:pt x="46000" y="4872"/>
                    <a:pt x="114302" y="0"/>
                  </a:cubicBezTo>
                  <a:close/>
                </a:path>
              </a:pathLst>
            </a:custGeom>
            <a:ln>
              <a:extLst>
                <a:ext uri="{C807C97D-BFC1-408E-A445-0C87EB9F89A2}">
                  <ask:lineSketchStyleProps xmlns:ask="http://schemas.microsoft.com/office/drawing/2018/sketchyshapes" sd="1219033472">
                    <a:prstGeom prst="round2SameRect">
                      <a:avLst/>
                    </a:prstGeom>
                    <ask:type>
                      <ask:lineSketchCurved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MY" sz="2500" dirty="0" err="1">
                  <a:latin typeface="Arial Black" panose="020B0A04020102020204" pitchFamily="34" charset="0"/>
                </a:rPr>
                <a:t>Penutup</a:t>
              </a:r>
              <a:endParaRPr lang="en-MY" sz="2500" dirty="0">
                <a:latin typeface="Arial Black" panose="020B0A04020102020204" pitchFamily="34" charset="0"/>
              </a:endParaRPr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BF71EAFB-57C1-B8B3-C3D7-E4F623792A4C}"/>
                </a:ext>
              </a:extLst>
            </p:cNvPr>
            <p:cNvSpPr/>
            <p:nvPr/>
          </p:nvSpPr>
          <p:spPr>
            <a:xfrm>
              <a:off x="1811832" y="3178596"/>
              <a:ext cx="2569027" cy="2744482"/>
            </a:xfrm>
            <a:custGeom>
              <a:avLst/>
              <a:gdLst>
                <a:gd name="connsiteX0" fmla="*/ 0 w 2569027"/>
                <a:gd name="connsiteY0" fmla="*/ 0 h 2744482"/>
                <a:gd name="connsiteX1" fmla="*/ 2569027 w 2569027"/>
                <a:gd name="connsiteY1" fmla="*/ 0 h 2744482"/>
                <a:gd name="connsiteX2" fmla="*/ 2569027 w 2569027"/>
                <a:gd name="connsiteY2" fmla="*/ 2744482 h 2744482"/>
                <a:gd name="connsiteX3" fmla="*/ 0 w 2569027"/>
                <a:gd name="connsiteY3" fmla="*/ 2744482 h 2744482"/>
                <a:gd name="connsiteX4" fmla="*/ 0 w 2569027"/>
                <a:gd name="connsiteY4" fmla="*/ 0 h 27444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69027" h="2744482" fill="none" extrusionOk="0">
                  <a:moveTo>
                    <a:pt x="0" y="0"/>
                  </a:moveTo>
                  <a:cubicBezTo>
                    <a:pt x="1284056" y="-46332"/>
                    <a:pt x="1860976" y="133940"/>
                    <a:pt x="2569027" y="0"/>
                  </a:cubicBezTo>
                  <a:cubicBezTo>
                    <a:pt x="2527526" y="564718"/>
                    <a:pt x="2697662" y="1785971"/>
                    <a:pt x="2569027" y="2744482"/>
                  </a:cubicBezTo>
                  <a:cubicBezTo>
                    <a:pt x="2138150" y="2666471"/>
                    <a:pt x="1006066" y="2722545"/>
                    <a:pt x="0" y="2744482"/>
                  </a:cubicBezTo>
                  <a:cubicBezTo>
                    <a:pt x="-154472" y="2202960"/>
                    <a:pt x="-165626" y="1140745"/>
                    <a:pt x="0" y="0"/>
                  </a:cubicBezTo>
                  <a:close/>
                </a:path>
                <a:path w="2569027" h="2744482" stroke="0" extrusionOk="0">
                  <a:moveTo>
                    <a:pt x="0" y="0"/>
                  </a:moveTo>
                  <a:cubicBezTo>
                    <a:pt x="1137810" y="-16420"/>
                    <a:pt x="1849297" y="-157111"/>
                    <a:pt x="2569027" y="0"/>
                  </a:cubicBezTo>
                  <a:cubicBezTo>
                    <a:pt x="2705117" y="1300892"/>
                    <a:pt x="2451740" y="1512255"/>
                    <a:pt x="2569027" y="2744482"/>
                  </a:cubicBezTo>
                  <a:cubicBezTo>
                    <a:pt x="2042014" y="2744882"/>
                    <a:pt x="1030564" y="2821980"/>
                    <a:pt x="0" y="2744482"/>
                  </a:cubicBezTo>
                  <a:cubicBezTo>
                    <a:pt x="117495" y="1758474"/>
                    <a:pt x="-81622" y="864738"/>
                    <a:pt x="0" y="0"/>
                  </a:cubicBezTo>
                  <a:close/>
                </a:path>
              </a:pathLst>
            </a:custGeom>
            <a:ln>
              <a:extLst>
                <a:ext uri="{C807C97D-BFC1-408E-A445-0C87EB9F89A2}">
                  <ask:lineSketchStyleProps xmlns:ask="http://schemas.microsoft.com/office/drawing/2018/sketchyshapes" sd="2214188587">
                    <a:prstGeom prst="rect">
                      <a:avLst/>
                    </a:prstGeom>
                    <ask:type>
                      <ask:lineSketchCurved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lang="ms-MY" sz="2000" dirty="0">
                  <a:effectLst/>
                  <a:latin typeface="Abadi" panose="020B0604020104020204" pitchFamily="34" charset="0"/>
                </a:rPr>
                <a:t>Tandatangan pemohon dan pengesahan Naib Canselor/setaraf atau Timbalan Naib Canselor/setaraf.</a:t>
              </a:r>
              <a:endParaRPr lang="en-MY" dirty="0"/>
            </a:p>
          </p:txBody>
        </p:sp>
      </p:grpSp>
    </p:spTree>
    <p:extLst>
      <p:ext uri="{BB962C8B-B14F-4D97-AF65-F5344CB8AC3E}">
        <p14:creationId xmlns:p14="http://schemas.microsoft.com/office/powerpoint/2010/main" val="26864286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1006</TotalTime>
  <Words>988</Words>
  <Application>Microsoft Office PowerPoint</Application>
  <PresentationFormat>Widescreen</PresentationFormat>
  <Paragraphs>209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21" baseType="lpstr">
      <vt:lpstr>Abadi</vt:lpstr>
      <vt:lpstr>Amasis MT Pro Medium</vt:lpstr>
      <vt:lpstr>Arial</vt:lpstr>
      <vt:lpstr>Arial Black</vt:lpstr>
      <vt:lpstr>Calibri</vt:lpstr>
      <vt:lpstr>Century Gothic</vt:lpstr>
      <vt:lpstr>OCR A Extended</vt:lpstr>
      <vt:lpstr>Rage Italic</vt:lpstr>
      <vt:lpstr>Tahoma</vt:lpstr>
      <vt:lpstr>2_Office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Rozhafila binti Rozali</dc:creator>
  <cp:lastModifiedBy>Chong  Xin Wei</cp:lastModifiedBy>
  <cp:revision>94</cp:revision>
  <dcterms:created xsi:type="dcterms:W3CDTF">2023-07-10T01:30:50Z</dcterms:created>
  <dcterms:modified xsi:type="dcterms:W3CDTF">2024-06-10T01:32:24Z</dcterms:modified>
</cp:coreProperties>
</file>